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5.xml" ContentType="application/vnd.openxmlformats-officedocument.presentationml.notesSlide+xml"/>
  <Override PartName="/ppt/notesSlides/notesSlide2.xml" ContentType="application/vnd.openxmlformats-officedocument.presentationml.notesSlide+xml"/>
  <Override PartName="/ppt/notesSlides/_rels/notesSlide11.xml.rels" ContentType="application/vnd.openxmlformats-package.relationships+xml"/>
  <Override PartName="/ppt/notesSlides/_rels/notesSlide10.xml.rels" ContentType="application/vnd.openxmlformats-package.relationships+xml"/>
  <Override PartName="/ppt/notesSlides/_rels/notesSlide7.xml.rels" ContentType="application/vnd.openxmlformats-package.relationships+xml"/>
  <Override PartName="/ppt/notesSlides/_rels/notesSlide9.xml.rels" ContentType="application/vnd.openxmlformats-package.relationships+xml"/>
  <Override PartName="/ppt/notesSlides/_rels/notesSlide5.xml.rels" ContentType="application/vnd.openxmlformats-package.relationships+xml"/>
  <Override PartName="/ppt/notesSlides/_rels/notesSlide4.xml.rels" ContentType="application/vnd.openxmlformats-package.relationships+xml"/>
  <Override PartName="/ppt/notesSlides/_rels/notesSlide3.xml.rels" ContentType="application/vnd.openxmlformats-package.relationships+xml"/>
  <Override PartName="/ppt/notesSlides/_rels/notesSlide2.xml.rels" ContentType="application/vnd.openxmlformats-package.relationships+xml"/>
  <Override PartName="/ppt/notesSlides/_rels/notesSlide8.xml.rels" ContentType="application/vnd.openxmlformats-package.relationships+xml"/>
  <Override PartName="/ppt/notesSlides/_rels/notesSlide1.xml.rels" ContentType="application/vnd.openxmlformats-package.relationships+xml"/>
  <Override PartName="/ppt/notesSlides/notesSlide1.xml" ContentType="application/vnd.openxmlformats-officedocument.presentationml.notes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_rels/slide11.xml.rels" ContentType="application/vnd.openxmlformats-package.relationships+xml"/>
  <Override PartName="/ppt/slides/_rels/slide9.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7.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3.xml.rels" ContentType="application/vnd.openxmlformats-package.relationships+xml"/>
  <Override PartName="/ppt/slides/_rels/slide6.xml.rels" ContentType="application/vnd.openxmlformats-package.relationships+xml"/>
  <Override PartName="/ppt/slides/_rels/slide2.xml.rels" ContentType="application/vnd.openxmlformats-package.relationships+xml"/>
  <Override PartName="/ppt/slides/_rels/slide1.xml.rels" ContentType="application/vnd.openxmlformats-package.relationships+xml"/>
  <Override PartName="/ppt/slides/slide8.xml" ContentType="application/vnd.openxmlformats-officedocument.presentationml.slide+xml"/>
  <Override PartName="/ppt/slides/slide7.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notesMasters/_rels/notesMaster1.xml.rels" ContentType="application/vnd.openxmlformats-package.relationships+xml"/>
  <Override PartName="/ppt/notesMasters/notesMaster1.xml" ContentType="application/vnd.openxmlformats-officedocument.presentationml.notesMaster+xml"/>
  <Override PartName="/ppt/slideLayouts/slideLayout12.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8.xml.rels" ContentType="application/vnd.openxmlformats-package.relationships+xml"/>
  <Override PartName="/ppt/slideLayouts/_rels/slideLayout7.xml.rels" ContentType="application/vnd.openxmlformats-package.relationships+xml"/>
  <Override PartName="/ppt/slideLayouts/_rels/slideLayout5.xml.rels" ContentType="application/vnd.openxmlformats-package.relationships+xml"/>
  <Override PartName="/ppt/slideLayouts/_rels/slideLayout4.xml.rels" ContentType="application/vnd.openxmlformats-package.relationships+xml"/>
  <Override PartName="/ppt/slideLayouts/_rels/slideLayout10.xml.rels" ContentType="application/vnd.openxmlformats-package.relationships+xml"/>
  <Override PartName="/ppt/slideLayouts/_rels/slideLayout3.xml.rels" ContentType="application/vnd.openxmlformats-package.relationships+xml"/>
  <Override PartName="/ppt/slideLayouts/_rels/slideLayout6.xml.rels" ContentType="application/vnd.openxmlformats-package.relationships+xml"/>
  <Override PartName="/ppt/slideLayouts/_rels/slideLayout2.xml.rels" ContentType="application/vnd.openxmlformats-package.relationships+xml"/>
  <Override PartName="/ppt/slideLayouts/_rels/slideLayout12.xml.rels" ContentType="application/vnd.openxmlformats-package.relationships+xml"/>
  <Override PartName="/ppt/slideLayouts/_rels/slideLayout1.xml.rels" ContentType="application/vnd.openxmlformats-package.relationships+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media/image8.png" ContentType="image/png"/>
  <Override PartName="/ppt/media/image6.png" ContentType="image/png"/>
  <Override PartName="/ppt/media/image5.png" ContentType="image/png"/>
  <Override PartName="/ppt/media/image7.png" ContentType="image/png"/>
  <Override PartName="/ppt/media/image4.png" ContentType="image/png"/>
  <Override PartName="/ppt/media/image3.png" ContentType="image/png"/>
  <Override PartName="/ppt/media/image2.png" ContentType="image/png"/>
  <Override PartName="/ppt/media/image1.png" ContentType="image/png"/>
  <Override PartName="/ppt/slideMasters/_rels/slideMaster1.xml.rels" ContentType="application/vnd.openxmlformats-package.relationships+xml"/>
  <Override PartName="/ppt/slideMasters/slideMaster1.xml" ContentType="application/vnd.openxmlformats-officedocument.presentationml.slideMaster+xml"/>
  <Override PartName="/ppt/presentation.xml" ContentType="application/vnd.openxmlformats-officedocument.presentationml.presentation.main+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Lst>
  <p:notesMasterIdLst>
    <p:notesMasterId r:id="rId3"/>
  </p:notesMasterIdLst>
  <p:sldIdLst>
    <p:sldId id="256" r:id="rId4"/>
    <p:sldId id="257" r:id="rId5"/>
    <p:sldId id="258" r:id="rId6"/>
    <p:sldId id="259" r:id="rId7"/>
    <p:sldId id="260" r:id="rId8"/>
    <p:sldId id="261" r:id="rId9"/>
    <p:sldId id="262" r:id="rId10"/>
    <p:sldId id="263" r:id="rId11"/>
    <p:sldId id="264" r:id="rId12"/>
    <p:sldId id="265" r:id="rId13"/>
    <p:sldId id="266" r:id="rId14"/>
  </p:sldIdLst>
  <p:sldSz cx="10080625" cy="567055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notesMaster" Target="notesMasters/notesMaster1.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
</Relationships>
</file>

<file path=ppt/notesMasters/_rels/notesMaster1.xml.rels><?xml version="1.0" encoding="UTF-8"?>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9" name="PlaceHolder 1"/>
          <p:cNvSpPr>
            <a:spLocks noGrp="1"/>
          </p:cNvSpPr>
          <p:nvPr>
            <p:ph type="body"/>
          </p:nvPr>
        </p:nvSpPr>
        <p:spPr>
          <a:xfrm>
            <a:off x="777240" y="4777560"/>
            <a:ext cx="6217560" cy="4525920"/>
          </a:xfrm>
          <a:prstGeom prst="rect">
            <a:avLst/>
          </a:prstGeom>
        </p:spPr>
        <p:txBody>
          <a:bodyPr lIns="0" rIns="0" tIns="0" bIns="0"/>
          <a:p>
            <a:r>
              <a:rPr lang="en-US" sz="2000">
                <a:latin typeface="Arial"/>
              </a:rPr>
              <a:t>Click to edit the notes format</a:t>
            </a:r>
            <a:endParaRPr/>
          </a:p>
        </p:txBody>
      </p:sp>
      <p:sp>
        <p:nvSpPr>
          <p:cNvPr id="40" name="PlaceHolder 2"/>
          <p:cNvSpPr>
            <a:spLocks noGrp="1"/>
          </p:cNvSpPr>
          <p:nvPr>
            <p:ph type="hdr"/>
          </p:nvPr>
        </p:nvSpPr>
        <p:spPr>
          <a:xfrm>
            <a:off x="0" y="0"/>
            <a:ext cx="3372840" cy="502560"/>
          </a:xfrm>
          <a:prstGeom prst="rect">
            <a:avLst/>
          </a:prstGeom>
        </p:spPr>
        <p:txBody>
          <a:bodyPr lIns="0" rIns="0" tIns="0" bIns="0"/>
          <a:p>
            <a:r>
              <a:rPr lang="en-US" sz="1400">
                <a:latin typeface="Times New Roman"/>
              </a:rPr>
              <a:t>&lt;header&gt;</a:t>
            </a:r>
            <a:endParaRPr/>
          </a:p>
        </p:txBody>
      </p:sp>
      <p:sp>
        <p:nvSpPr>
          <p:cNvPr id="41" name="PlaceHolder 3"/>
          <p:cNvSpPr>
            <a:spLocks noGrp="1"/>
          </p:cNvSpPr>
          <p:nvPr>
            <p:ph type="dt"/>
          </p:nvPr>
        </p:nvSpPr>
        <p:spPr>
          <a:xfrm>
            <a:off x="4399200" y="0"/>
            <a:ext cx="3372840" cy="502560"/>
          </a:xfrm>
          <a:prstGeom prst="rect">
            <a:avLst/>
          </a:prstGeom>
        </p:spPr>
        <p:txBody>
          <a:bodyPr lIns="0" rIns="0" tIns="0" bIns="0"/>
          <a:p>
            <a:pPr algn="r"/>
            <a:r>
              <a:rPr lang="en-US" sz="1400">
                <a:latin typeface="Times New Roman"/>
              </a:rPr>
              <a:t>&lt;date/time&gt;</a:t>
            </a:r>
            <a:endParaRPr/>
          </a:p>
        </p:txBody>
      </p:sp>
      <p:sp>
        <p:nvSpPr>
          <p:cNvPr id="42" name="PlaceHolder 4"/>
          <p:cNvSpPr>
            <a:spLocks noGrp="1"/>
          </p:cNvSpPr>
          <p:nvPr>
            <p:ph type="ftr"/>
          </p:nvPr>
        </p:nvSpPr>
        <p:spPr>
          <a:xfrm>
            <a:off x="0" y="9555480"/>
            <a:ext cx="3372840" cy="502560"/>
          </a:xfrm>
          <a:prstGeom prst="rect">
            <a:avLst/>
          </a:prstGeom>
        </p:spPr>
        <p:txBody>
          <a:bodyPr lIns="0" rIns="0" tIns="0" bIns="0" anchor="b"/>
          <a:p>
            <a:r>
              <a:rPr lang="en-US" sz="1400">
                <a:latin typeface="Times New Roman"/>
              </a:rPr>
              <a:t>&lt;footer&gt;</a:t>
            </a:r>
            <a:endParaRPr/>
          </a:p>
        </p:txBody>
      </p:sp>
      <p:sp>
        <p:nvSpPr>
          <p:cNvPr id="43" name="PlaceHolder 5"/>
          <p:cNvSpPr>
            <a:spLocks noGrp="1"/>
          </p:cNvSpPr>
          <p:nvPr>
            <p:ph type="sldNum"/>
          </p:nvPr>
        </p:nvSpPr>
        <p:spPr>
          <a:xfrm>
            <a:off x="4399200" y="9555480"/>
            <a:ext cx="3372840" cy="502560"/>
          </a:xfrm>
          <a:prstGeom prst="rect">
            <a:avLst/>
          </a:prstGeom>
        </p:spPr>
        <p:txBody>
          <a:bodyPr lIns="0" rIns="0" tIns="0" bIns="0" anchor="b"/>
          <a:p>
            <a:pPr algn="r"/>
            <a:fld id="{670F7E59-3890-4FBD-AA5B-1BE0AFB6E43F}" type="slidenum">
              <a:rPr lang="en-US" sz="1400">
                <a:latin typeface="Times New Roman"/>
              </a:rPr>
              <a:t>&lt;number&gt;</a:t>
            </a:fld>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10.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
</Relationships>
</file>

<file path=ppt/notesSlides/_rels/notesSlide11.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
</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
</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8" name="PlaceHolder 1"/>
          <p:cNvSpPr>
            <a:spLocks noGrp="1"/>
          </p:cNvSpPr>
          <p:nvPr>
            <p:ph type="body"/>
          </p:nvPr>
        </p:nvSpPr>
        <p:spPr>
          <a:xfrm>
            <a:off x="777240" y="4777560"/>
            <a:ext cx="6217560" cy="4525920"/>
          </a:xfrm>
          <a:prstGeom prst="rect">
            <a:avLst/>
          </a:prstGeom>
        </p:spPr>
        <p:txBody>
          <a:bodyPr lIns="0" rIns="0" tIns="0" bIns="0"/>
          <a:p>
            <a:pPr>
              <a:lnSpc>
                <a:spcPct val="100000"/>
              </a:lnSpc>
            </a:pPr>
            <a:r>
              <a:rPr b="1" lang="en-US" sz="1100">
                <a:latin typeface="Arial"/>
              </a:rPr>
              <a:t>Summary</a:t>
            </a:r>
            <a:endParaRPr/>
          </a:p>
          <a:p>
            <a:pPr>
              <a:lnSpc>
                <a:spcPct val="100000"/>
              </a:lnSpc>
            </a:pPr>
            <a:endParaRPr/>
          </a:p>
          <a:p>
            <a:pPr>
              <a:lnSpc>
                <a:spcPct val="100000"/>
              </a:lnSpc>
            </a:pPr>
            <a:r>
              <a:rPr lang="en-US" sz="1100">
                <a:latin typeface="Arial"/>
              </a:rPr>
              <a:t>The online graduate course "ICT Sustainability" was first run in 2009 and has been offered each year since by ANU, two other institutions in Australia and in North America. Course designer Tom Worthington discusses how the needs of global industry and academia were incorporated and the changes made in the ten years this award winning course has been running. Tom discusses how to keep students working online and keep study relevant to the workplace. Adapting the course for industry, open universities and as a free open online module are covered.</a:t>
            </a:r>
            <a:endParaRPr/>
          </a:p>
          <a:p>
            <a:pPr>
              <a:lnSpc>
                <a:spcPct val="100000"/>
              </a:lnSpc>
            </a:pPr>
            <a:endParaRPr/>
          </a:p>
          <a:p>
            <a:pPr>
              <a:lnSpc>
                <a:spcPct val="100000"/>
              </a:lnSpc>
            </a:pPr>
            <a:r>
              <a:rPr lang="en-US" sz="1100">
                <a:latin typeface="Arial"/>
              </a:rPr>
              <a:t>For</a:t>
            </a:r>
            <a:r>
              <a:rPr lang="en-US" sz="1100" u="sng">
                <a:solidFill>
                  <a:srgbClr val="000000"/>
                </a:solidFill>
                <a:latin typeface="Arial"/>
              </a:rPr>
              <a:t> Edtechposium 2018</a:t>
            </a:r>
            <a:r>
              <a:rPr lang="en-US" sz="1100">
                <a:solidFill>
                  <a:srgbClr val="000000"/>
                </a:solidFill>
                <a:latin typeface="Arial"/>
              </a:rPr>
              <a:t>, 29 October 2018, Canberra (demonstration) and</a:t>
            </a:r>
            <a:r>
              <a:rPr lang="en-US" sz="1100" u="sng">
                <a:solidFill>
                  <a:srgbClr val="000000"/>
                </a:solidFill>
                <a:latin typeface="Arial"/>
              </a:rPr>
              <a:t> ANU TELFest</a:t>
            </a:r>
            <a:r>
              <a:rPr lang="en-US" sz="1100">
                <a:solidFill>
                  <a:srgbClr val="000000"/>
                </a:solidFill>
                <a:latin typeface="Arial"/>
              </a:rPr>
              <a:t>, 11am, 5 November 2018 in Canberra (</a:t>
            </a:r>
            <a:r>
              <a:rPr lang="en-US" sz="1100" u="sng">
                <a:solidFill>
                  <a:srgbClr val="000000"/>
                </a:solidFill>
                <a:latin typeface="Arial"/>
              </a:rPr>
              <a:t>presentation</a:t>
            </a:r>
            <a:r>
              <a:rPr lang="en-US" sz="1100">
                <a:solidFill>
                  <a:srgbClr val="000000"/>
                </a:solidFill>
                <a:latin typeface="Arial"/>
              </a:rPr>
              <a:t>).</a:t>
            </a:r>
            <a:endParaRPr/>
          </a:p>
        </p:txBody>
      </p:sp>
    </p:spTree>
  </p:cSld>
</p:notes>
</file>

<file path=ppt/notesSlides/notesSlide10.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6" name="PlaceHolder 1"/>
          <p:cNvSpPr>
            <a:spLocks noGrp="1"/>
          </p:cNvSpPr>
          <p:nvPr>
            <p:ph type="body"/>
          </p:nvPr>
        </p:nvSpPr>
        <p:spPr>
          <a:xfrm>
            <a:off x="777240" y="4777560"/>
            <a:ext cx="6217560" cy="4525920"/>
          </a:xfrm>
          <a:prstGeom prst="rect">
            <a:avLst/>
          </a:prstGeom>
        </p:spPr>
        <p:txBody>
          <a:bodyPr lIns="0" rIns="0" tIns="0" bIns="0"/>
          <a:p>
            <a:endParaRPr/>
          </a:p>
          <a:p>
            <a:endParaRPr/>
          </a:p>
        </p:txBody>
      </p:sp>
    </p:spTree>
  </p:cSld>
</p:notes>
</file>

<file path=ppt/notesSlides/notesSlide11.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7" name="PlaceHolder 1"/>
          <p:cNvSpPr>
            <a:spLocks noGrp="1"/>
          </p:cNvSpPr>
          <p:nvPr>
            <p:ph type="body"/>
          </p:nvPr>
        </p:nvSpPr>
        <p:spPr>
          <a:xfrm>
            <a:off x="777240" y="4777560"/>
            <a:ext cx="6217560" cy="4525920"/>
          </a:xfrm>
          <a:prstGeom prst="rect">
            <a:avLst/>
          </a:prstGeom>
        </p:spPr>
        <p:txBody>
          <a:bodyPr lIns="0" rIns="0" tIns="0" bIns="0"/>
          <a:p>
            <a:r>
              <a:rPr lang="en-US" sz="2000">
                <a:latin typeface="Arial"/>
              </a:rPr>
              <a:t> </a:t>
            </a:r>
            <a:endParaRPr/>
          </a:p>
        </p:txBody>
      </p:sp>
    </p:spTree>
  </p:cSld>
</p:notes>
</file>

<file path=ppt/notesSlides/notesSlide2.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9" name="PlaceHolder 1"/>
          <p:cNvSpPr>
            <a:spLocks noGrp="1"/>
          </p:cNvSpPr>
          <p:nvPr>
            <p:ph type="body"/>
          </p:nvPr>
        </p:nvSpPr>
        <p:spPr>
          <a:xfrm>
            <a:off x="777240" y="4777560"/>
            <a:ext cx="6217560" cy="4525920"/>
          </a:xfrm>
          <a:prstGeom prst="rect">
            <a:avLst/>
          </a:prstGeom>
        </p:spPr>
        <p:txBody>
          <a:bodyPr lIns="0" rIns="0" tIns="0" bIns="0"/>
          <a:p>
            <a:pPr>
              <a:lnSpc>
                <a:spcPct val="100000"/>
              </a:lnSpc>
            </a:pPr>
            <a:r>
              <a:rPr lang="en-US" sz="1100">
                <a:latin typeface="Arial"/>
              </a:rPr>
              <a:t>The Australian Computer Society identified a need for training of computer professionals in environmental issues in 2008. Tom Worthington was commissioned to design a 12 week online course on what was then called “Green Computing”  (</a:t>
            </a:r>
            <a:r>
              <a:rPr lang="en-US" sz="1100" u="sng">
                <a:solidFill>
                  <a:srgbClr val="000000"/>
                </a:solidFill>
                <a:latin typeface="Arial"/>
              </a:rPr>
              <a:t>Worthington, 2012</a:t>
            </a:r>
            <a:r>
              <a:rPr lang="en-US" sz="1100">
                <a:solidFill>
                  <a:srgbClr val="000000"/>
                </a:solidFill>
                <a:latin typeface="Arial"/>
              </a:rPr>
              <a:t>). This was intended to be delivered as part of an industry graduate certificate for computer professionals. The course was designed for the Moodle learning management system and released under a Creative Commons license. The first cohort of students started the course in early 2009. At this time the Australian National University had transitioned to the Moodle system and the porting of the course from ACS to ANU was found to be relatively simple. The first cohort of ANU students commenced in second semester 2009.</a:t>
            </a:r>
            <a:endParaRPr/>
          </a:p>
          <a:p>
            <a:pPr>
              <a:lnSpc>
                <a:spcPct val="100000"/>
              </a:lnSpc>
            </a:pPr>
            <a:r>
              <a:rPr lang="en-US" sz="1100">
                <a:solidFill>
                  <a:srgbClr val="000000"/>
                </a:solidFill>
                <a:latin typeface="Arial"/>
              </a:rPr>
              <a:t>Two cohorts of students (ACS and ANU) progressed through the course a few weeks apart with the same tutor, who was also the course designer. While the course content was identical for the two cohorts, there were subtle differences in assessment for the vocational and university cohorts. Later one of the graduates of the ANU course adapted the material for Athabasca University Canada, creating a third version (</a:t>
            </a:r>
            <a:r>
              <a:rPr lang="en-US" sz="1100" u="sng">
                <a:solidFill>
                  <a:srgbClr val="000000"/>
                </a:solidFill>
                <a:latin typeface="Arial"/>
              </a:rPr>
              <a:t>Stewart, ?</a:t>
            </a:r>
            <a:r>
              <a:rPr lang="en-US" sz="1100">
                <a:solidFill>
                  <a:srgbClr val="000000"/>
                </a:solidFill>
                <a:latin typeface="Arial"/>
              </a:rPr>
              <a:t>). Athabasca staff later created self paced MOOC-like version of the course, resulting in four known versions (the course materials are open access, so more may exist). All known versions are listed in the introduction to the published course notes for the ANU course, along with details of revisions (</a:t>
            </a:r>
            <a:r>
              <a:rPr lang="en-US" sz="1100" u="sng">
                <a:solidFill>
                  <a:srgbClr val="000000"/>
                </a:solidFill>
                <a:latin typeface="Arial"/>
              </a:rPr>
              <a:t>Worthington, 2017b</a:t>
            </a:r>
            <a:r>
              <a:rPr lang="en-US" sz="1100">
                <a:solidFill>
                  <a:srgbClr val="000000"/>
                </a:solidFill>
                <a:latin typeface="Arial"/>
              </a:rPr>
              <a:t>).</a:t>
            </a:r>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0" name="PlaceHolder 1"/>
          <p:cNvSpPr>
            <a:spLocks noGrp="1"/>
          </p:cNvSpPr>
          <p:nvPr>
            <p:ph type="body"/>
          </p:nvPr>
        </p:nvSpPr>
        <p:spPr>
          <a:xfrm>
            <a:off x="777240" y="4777560"/>
            <a:ext cx="6217560" cy="4525920"/>
          </a:xfrm>
          <a:prstGeom prst="rect">
            <a:avLst/>
          </a:prstGeom>
        </p:spPr>
        <p:txBody>
          <a:bodyPr lIns="0" rIns="0" tIns="0" bIns="0"/>
          <a:p>
            <a:pPr>
              <a:lnSpc>
                <a:spcPct val="100000"/>
              </a:lnSpc>
            </a:pPr>
            <a:r>
              <a:rPr lang="en-US" sz="1100">
                <a:latin typeface="Arial"/>
              </a:rPr>
              <a:t>The course was designed for the needs of the global computer industry and international qualifications standards. Course content and assessment is aligned with the Skills Framework for the Information Age (</a:t>
            </a:r>
            <a:r>
              <a:rPr lang="en-US" sz="1100" u="sng">
                <a:solidFill>
                  <a:srgbClr val="000000"/>
                </a:solidFill>
                <a:latin typeface="Arial"/>
              </a:rPr>
              <a:t>SFIA Foundation, 2009</a:t>
            </a:r>
            <a:r>
              <a:rPr lang="en-US" sz="1100">
                <a:solidFill>
                  <a:srgbClr val="000000"/>
                </a:solidFill>
                <a:latin typeface="Arial"/>
              </a:rPr>
              <a:t>). The course is also designed for the requirements of the international accreditation of computer professional qualifications under the</a:t>
            </a:r>
            <a:r>
              <a:rPr lang="en-US" sz="1100" u="sng">
                <a:solidFill>
                  <a:srgbClr val="000000"/>
                </a:solidFill>
                <a:latin typeface="Arial"/>
              </a:rPr>
              <a:t> Soul Accord (2011)</a:t>
            </a:r>
            <a:r>
              <a:rPr lang="en-US" sz="1100">
                <a:solidFill>
                  <a:srgbClr val="000000"/>
                </a:solidFill>
                <a:latin typeface="Arial"/>
              </a:rPr>
              <a:t>.</a:t>
            </a:r>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1" name="PlaceHolder 1"/>
          <p:cNvSpPr>
            <a:spLocks noGrp="1"/>
          </p:cNvSpPr>
          <p:nvPr>
            <p:ph type="body"/>
          </p:nvPr>
        </p:nvSpPr>
        <p:spPr>
          <a:xfrm>
            <a:off x="777240" y="4777560"/>
            <a:ext cx="6217560" cy="4525920"/>
          </a:xfrm>
          <a:prstGeom prst="rect">
            <a:avLst/>
          </a:prstGeom>
        </p:spPr>
        <p:txBody>
          <a:bodyPr lIns="0" rIns="0" tIns="0" bIns="0"/>
          <a:p>
            <a:pPr>
              <a:lnSpc>
                <a:spcPct val="100000"/>
              </a:lnSpc>
            </a:pPr>
            <a:r>
              <a:rPr lang="en-US" sz="1100">
                <a:latin typeface="Arial"/>
              </a:rPr>
              <a:t>The course was designed for online delivery, not having been adapted from a face-to-face course.  A set of text based notes are provided to students electronically (also </a:t>
            </a:r>
            <a:r>
              <a:rPr lang="en-US" sz="1100" u="sng">
                <a:solidFill>
                  <a:srgbClr val="000000"/>
                </a:solidFill>
                <a:latin typeface="Arial"/>
              </a:rPr>
              <a:t>published as a book</a:t>
            </a:r>
            <a:r>
              <a:rPr lang="en-US" sz="1100">
                <a:solidFill>
                  <a:srgbClr val="000000"/>
                </a:solidFill>
                <a:latin typeface="Arial"/>
              </a:rPr>
              <a:t>), along with readings and optional videos. Unlike many online courses there are no recorded lectures, instead students are guided through the text with weekly discussion questions. Students were initially given a weekly grade by the tutor based on their answering and discussion in a text based forum. This was later changed to peer assessment using Moodle's forum module. Athabasca's self paced version of the course introduced weekly automated quizzes and these were adopted for ANU using Moodle's quiz module. The latest version of the </a:t>
            </a:r>
            <a:r>
              <a:rPr lang="en-US" sz="1100" u="sng">
                <a:solidFill>
                  <a:srgbClr val="000000"/>
                </a:solidFill>
                <a:latin typeface="Arial"/>
              </a:rPr>
              <a:t>course assessment</a:t>
            </a:r>
            <a:r>
              <a:rPr lang="en-US" sz="1100">
                <a:solidFill>
                  <a:srgbClr val="000000"/>
                </a:solidFill>
                <a:latin typeface="Arial"/>
              </a:rPr>
              <a:t> has 20% for weekly forum contributions (2% per week, best 10 of 12 weeks, by peer assessment), 10% automated quizzes (10 x 1% each) and two assignments of 35% each (each in two parts: 5% plan, 30% do).</a:t>
            </a:r>
            <a:endParaRPr/>
          </a:p>
        </p:txBody>
      </p:sp>
    </p:spTree>
  </p:cSld>
</p:notes>
</file>

<file path=ppt/notesSlides/notesSlide5.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2" name="PlaceHolder 1"/>
          <p:cNvSpPr>
            <a:spLocks noGrp="1"/>
          </p:cNvSpPr>
          <p:nvPr>
            <p:ph type="body"/>
          </p:nvPr>
        </p:nvSpPr>
        <p:spPr>
          <a:xfrm>
            <a:off x="777240" y="4777560"/>
            <a:ext cx="6217560" cy="4525920"/>
          </a:xfrm>
          <a:prstGeom prst="rect">
            <a:avLst/>
          </a:prstGeom>
        </p:spPr>
        <p:txBody>
          <a:bodyPr lIns="0" rIns="0" tIns="0" bIns="0"/>
          <a:p>
            <a:pPr>
              <a:lnSpc>
                <a:spcPct val="100000"/>
              </a:lnSpc>
            </a:pPr>
            <a:r>
              <a:rPr lang="en-US" sz="900">
                <a:solidFill>
                  <a:srgbClr val="000000"/>
                </a:solidFill>
                <a:latin typeface="Arial"/>
              </a:rPr>
              <a:t>1. </a:t>
            </a:r>
            <a:r>
              <a:rPr b="1" lang="en-US" sz="900">
                <a:solidFill>
                  <a:srgbClr val="000000"/>
                </a:solidFill>
                <a:latin typeface="Arial"/>
              </a:rPr>
              <a:t>Online Teaching is a Skill to Learn</a:t>
            </a:r>
            <a:r>
              <a:rPr lang="en-US" sz="900">
                <a:solidFill>
                  <a:srgbClr val="000000"/>
                </a:solidFill>
                <a:latin typeface="Arial"/>
              </a:rPr>
              <a:t>: The initial course design was adapted from an existing ACS online course by a university lecturer with no formal training in course design and no experience as an online student. Subsequent formal training in course design and particularly experience of being an online student, made the process much easier (</a:t>
            </a:r>
            <a:r>
              <a:rPr lang="en-US" sz="900" u="sng">
                <a:solidFill>
                  <a:srgbClr val="000000"/>
                </a:solidFill>
                <a:latin typeface="Arial"/>
              </a:rPr>
              <a:t>Worthington, 2017a</a:t>
            </a:r>
            <a:r>
              <a:rPr lang="en-US" sz="900">
                <a:solidFill>
                  <a:srgbClr val="000000"/>
                </a:solidFill>
                <a:latin typeface="Arial"/>
              </a:rPr>
              <a:t>).</a:t>
            </a:r>
            <a:endParaRPr/>
          </a:p>
          <a:p>
            <a:pPr>
              <a:lnSpc>
                <a:spcPct val="100000"/>
              </a:lnSpc>
            </a:pPr>
            <a:r>
              <a:rPr lang="en-US" sz="900">
                <a:solidFill>
                  <a:srgbClr val="000000"/>
                </a:solidFill>
                <a:latin typeface="Arial"/>
              </a:rPr>
              <a:t>2. </a:t>
            </a:r>
            <a:r>
              <a:rPr b="1" lang="en-US" sz="900">
                <a:solidFill>
                  <a:srgbClr val="000000"/>
                </a:solidFill>
                <a:latin typeface="Arial"/>
              </a:rPr>
              <a:t>Videos Are Not Necessary for Online Courses</a:t>
            </a:r>
            <a:r>
              <a:rPr lang="en-US" sz="900">
                <a:solidFill>
                  <a:srgbClr val="000000"/>
                </a:solidFill>
                <a:latin typeface="Arial"/>
              </a:rPr>
              <a:t>: The course was developed using traditional distance education techniques, with text based notes,  text based asynchronous communication between students and with staff. This has proved robust and successful. Students undertaking the online course achieve similar results to those for their conventional lecture based on-campus courses.</a:t>
            </a:r>
            <a:endParaRPr/>
          </a:p>
          <a:p>
            <a:pPr>
              <a:lnSpc>
                <a:spcPct val="100000"/>
              </a:lnSpc>
            </a:pPr>
            <a:r>
              <a:rPr lang="en-US" sz="900">
                <a:solidFill>
                  <a:srgbClr val="000000"/>
                </a:solidFill>
                <a:latin typeface="Arial"/>
              </a:rPr>
              <a:t>3. </a:t>
            </a:r>
            <a:r>
              <a:rPr b="1" lang="en-US" sz="900">
                <a:solidFill>
                  <a:srgbClr val="000000"/>
                </a:solidFill>
                <a:latin typeface="Arial"/>
              </a:rPr>
              <a:t>Peer Assessment Works</a:t>
            </a:r>
            <a:r>
              <a:rPr lang="en-US" sz="900">
                <a:solidFill>
                  <a:srgbClr val="000000"/>
                </a:solidFill>
                <a:latin typeface="Arial"/>
              </a:rPr>
              <a:t>: Peer assessment of students produced similar results to tutor assessment. Students accepted this form of assessment, provided it was made clear a tutor was checking the process.</a:t>
            </a:r>
            <a:endParaRPr/>
          </a:p>
          <a:p>
            <a:pPr>
              <a:lnSpc>
                <a:spcPct val="100000"/>
              </a:lnSpc>
            </a:pPr>
            <a:r>
              <a:rPr lang="en-US" sz="900">
                <a:solidFill>
                  <a:srgbClr val="000000"/>
                </a:solidFill>
                <a:latin typeface="Arial"/>
              </a:rPr>
              <a:t>4. </a:t>
            </a:r>
            <a:r>
              <a:rPr b="1" lang="en-US" sz="900">
                <a:solidFill>
                  <a:srgbClr val="000000"/>
                </a:solidFill>
                <a:latin typeface="Arial"/>
              </a:rPr>
              <a:t>Marks Are Needed to Keep Online Students Working</a:t>
            </a:r>
            <a:r>
              <a:rPr lang="en-US" sz="900">
                <a:solidFill>
                  <a:srgbClr val="000000"/>
                </a:solidFill>
                <a:latin typeface="Arial"/>
              </a:rPr>
              <a:t>: The course assessment scheme has marks awarded every week for discussion and a quiz. This was found necessary to keep students studying. Without the routine of a face-to-face class to attend it is too easy for students to neglect their online studies. The assessment scheme has been adjusted several time to attempt to find the correct balance between small rewards for weekly work, and large assessment items for evaluating deeper knowledge. The current scheme limits the grade a student can achieve from the weekly work to a “Credit”.</a:t>
            </a:r>
            <a:endParaRPr/>
          </a:p>
          <a:p>
            <a:pPr>
              <a:lnSpc>
                <a:spcPct val="100000"/>
              </a:lnSpc>
            </a:pPr>
            <a:r>
              <a:rPr lang="en-US" sz="900">
                <a:solidFill>
                  <a:srgbClr val="000000"/>
                </a:solidFill>
                <a:latin typeface="Arial"/>
              </a:rPr>
              <a:t>5.</a:t>
            </a:r>
            <a:r>
              <a:rPr b="1" lang="en-US" sz="900">
                <a:solidFill>
                  <a:srgbClr val="000000"/>
                </a:solidFill>
                <a:latin typeface="Arial"/>
              </a:rPr>
              <a:t> A little feedback goes a long way</a:t>
            </a:r>
            <a:r>
              <a:rPr lang="en-US" sz="900">
                <a:solidFill>
                  <a:srgbClr val="000000"/>
                </a:solidFill>
                <a:latin typeface="Arial"/>
              </a:rPr>
              <a:t>: Students are provided with weekly feedback. This consists of their mark for the week and one or two sentences. This has been found to be effective, as students look out for the mark. The weekly marks have also been found to be a good indicator of student progress. Students at risk can be identified from their low marks in the first few weeks of the course.</a:t>
            </a:r>
            <a:endParaRPr/>
          </a:p>
          <a:p>
            <a:pPr>
              <a:lnSpc>
                <a:spcPct val="100000"/>
              </a:lnSpc>
            </a:pPr>
            <a:r>
              <a:rPr lang="en-US" sz="900">
                <a:solidFill>
                  <a:srgbClr val="000000"/>
                </a:solidFill>
                <a:latin typeface="Arial"/>
              </a:rPr>
              <a:t>6. </a:t>
            </a:r>
            <a:r>
              <a:rPr b="1" lang="en-US" sz="900">
                <a:solidFill>
                  <a:srgbClr val="000000"/>
                </a:solidFill>
                <a:latin typeface="Arial"/>
              </a:rPr>
              <a:t>Provide Accessible Notes to Student's Phones</a:t>
            </a:r>
            <a:r>
              <a:rPr lang="en-US" sz="900">
                <a:solidFill>
                  <a:srgbClr val="000000"/>
                </a:solidFill>
                <a:latin typeface="Arial"/>
              </a:rPr>
              <a:t>: Learning Management Systems, such as Moodle, are now capable of providing  most of their functions to a student via a mobile phone. However, the course content has to be suitably formatted. Much time and trouble can be saved by formatting the course materials as accessible HTML documents, which will scale to fit on the student's phone or laptop. There is then no need for a special mobile version of the software or course materials. As the course materials are in a standard web format they can also be  easily ported to other software, and produced as an eBook or printed book</a:t>
            </a:r>
            <a:endParaRPr/>
          </a:p>
        </p:txBody>
      </p:sp>
    </p:spTree>
  </p:cSld>
</p:notes>
</file>

<file path=ppt/notesSlides/notesSlide7.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3" name="PlaceHolder 1"/>
          <p:cNvSpPr>
            <a:spLocks noGrp="1"/>
          </p:cNvSpPr>
          <p:nvPr>
            <p:ph type="body"/>
          </p:nvPr>
        </p:nvSpPr>
        <p:spPr>
          <a:xfrm>
            <a:off x="777240" y="4777560"/>
            <a:ext cx="6217560" cy="4525920"/>
          </a:xfrm>
          <a:prstGeom prst="rect">
            <a:avLst/>
          </a:prstGeom>
        </p:spPr>
        <p:txBody>
          <a:bodyPr lIns="0" rIns="0" tIns="0" bIns="0"/>
          <a:p>
            <a:endParaRPr/>
          </a:p>
          <a:p>
            <a:endParaRPr/>
          </a:p>
        </p:txBody>
      </p:sp>
    </p:spTree>
  </p:cSld>
</p:notes>
</file>

<file path=ppt/notesSlides/notesSlide8.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4" name="PlaceHolder 1"/>
          <p:cNvSpPr>
            <a:spLocks noGrp="1"/>
          </p:cNvSpPr>
          <p:nvPr>
            <p:ph type="body"/>
          </p:nvPr>
        </p:nvSpPr>
        <p:spPr>
          <a:xfrm>
            <a:off x="777240" y="4777560"/>
            <a:ext cx="6217560" cy="4525920"/>
          </a:xfrm>
          <a:prstGeom prst="rect">
            <a:avLst/>
          </a:prstGeom>
        </p:spPr>
        <p:txBody>
          <a:bodyPr lIns="0" rIns="0" tIns="0" bIns="0"/>
          <a:p>
            <a:endParaRPr/>
          </a:p>
          <a:p>
            <a:endParaRPr/>
          </a:p>
        </p:txBody>
      </p:sp>
    </p:spTree>
  </p:cSld>
</p:notes>
</file>

<file path=ppt/notesSlides/notesSlide9.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5" name="PlaceHolder 1"/>
          <p:cNvSpPr>
            <a:spLocks noGrp="1"/>
          </p:cNvSpPr>
          <p:nvPr>
            <p:ph type="body"/>
          </p:nvPr>
        </p:nvSpPr>
        <p:spPr>
          <a:xfrm>
            <a:off x="777240" y="4777560"/>
            <a:ext cx="6217560" cy="4525920"/>
          </a:xfrm>
          <a:prstGeom prst="rect">
            <a:avLst/>
          </a:prstGeom>
        </p:spPr>
        <p:txBody>
          <a:bodyPr lIns="0" rIns="0" tIns="0" bIns="0"/>
          <a:p>
            <a:endParaRPr/>
          </a:p>
          <a:p>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225720"/>
            <a:ext cx="9071640" cy="947160"/>
          </a:xfrm>
          <a:prstGeom prst="rect">
            <a:avLst/>
          </a:prstGeom>
        </p:spPr>
        <p:txBody>
          <a:bodyPr lIns="0" rIns="0" tIns="0" bIns="0" anchor="ctr"/>
          <a:p>
            <a:pPr algn="ctr"/>
            <a:endParaRPr/>
          </a:p>
        </p:txBody>
      </p:sp>
      <p:sp>
        <p:nvSpPr>
          <p:cNvPr id="27" name="PlaceHolder 2"/>
          <p:cNvSpPr>
            <a:spLocks noGrp="1"/>
          </p:cNvSpPr>
          <p:nvPr>
            <p:ph type="body"/>
          </p:nvPr>
        </p:nvSpPr>
        <p:spPr>
          <a:xfrm>
            <a:off x="504000" y="1326600"/>
            <a:ext cx="9071640" cy="1568160"/>
          </a:xfrm>
          <a:prstGeom prst="rect">
            <a:avLst/>
          </a:prstGeom>
        </p:spPr>
        <p:txBody>
          <a:bodyPr lIns="0" rIns="0" tIns="0" bIns="0"/>
          <a:p>
            <a:endParaRPr/>
          </a:p>
        </p:txBody>
      </p:sp>
      <p:sp>
        <p:nvSpPr>
          <p:cNvPr id="28" name="PlaceHolder 3"/>
          <p:cNvSpPr>
            <a:spLocks noGrp="1"/>
          </p:cNvSpPr>
          <p:nvPr>
            <p:ph type="body"/>
          </p:nvPr>
        </p:nvSpPr>
        <p:spPr>
          <a:xfrm>
            <a:off x="504000" y="3044160"/>
            <a:ext cx="9071640" cy="1568160"/>
          </a:xfrm>
          <a:prstGeom prst="rect">
            <a:avLst/>
          </a:prstGeom>
        </p:spPr>
        <p:txBody>
          <a:bodyPr lIns="0" rIns="0" tIns="0" bIns="0"/>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504000" y="225720"/>
            <a:ext cx="9071640" cy="947160"/>
          </a:xfrm>
          <a:prstGeom prst="rect">
            <a:avLst/>
          </a:prstGeom>
        </p:spPr>
        <p:txBody>
          <a:bodyPr lIns="0" rIns="0" tIns="0" bIns="0" anchor="ctr"/>
          <a:p>
            <a:pPr algn="ctr"/>
            <a:endParaRPr/>
          </a:p>
        </p:txBody>
      </p:sp>
      <p:sp>
        <p:nvSpPr>
          <p:cNvPr id="30" name="PlaceHolder 2"/>
          <p:cNvSpPr>
            <a:spLocks noGrp="1"/>
          </p:cNvSpPr>
          <p:nvPr>
            <p:ph type="body"/>
          </p:nvPr>
        </p:nvSpPr>
        <p:spPr>
          <a:xfrm>
            <a:off x="504000" y="1326600"/>
            <a:ext cx="4426920" cy="1568160"/>
          </a:xfrm>
          <a:prstGeom prst="rect">
            <a:avLst/>
          </a:prstGeom>
        </p:spPr>
        <p:txBody>
          <a:bodyPr lIns="0" rIns="0" tIns="0" bIns="0"/>
          <a:p>
            <a:endParaRPr/>
          </a:p>
        </p:txBody>
      </p:sp>
      <p:sp>
        <p:nvSpPr>
          <p:cNvPr id="31" name="PlaceHolder 3"/>
          <p:cNvSpPr>
            <a:spLocks noGrp="1"/>
          </p:cNvSpPr>
          <p:nvPr>
            <p:ph type="body"/>
          </p:nvPr>
        </p:nvSpPr>
        <p:spPr>
          <a:xfrm>
            <a:off x="5152680" y="1326600"/>
            <a:ext cx="4426920" cy="1568160"/>
          </a:xfrm>
          <a:prstGeom prst="rect">
            <a:avLst/>
          </a:prstGeom>
        </p:spPr>
        <p:txBody>
          <a:bodyPr lIns="0" rIns="0" tIns="0" bIns="0"/>
          <a:p>
            <a:endParaRPr/>
          </a:p>
        </p:txBody>
      </p:sp>
      <p:sp>
        <p:nvSpPr>
          <p:cNvPr id="32" name="PlaceHolder 4"/>
          <p:cNvSpPr>
            <a:spLocks noGrp="1"/>
          </p:cNvSpPr>
          <p:nvPr>
            <p:ph type="body"/>
          </p:nvPr>
        </p:nvSpPr>
        <p:spPr>
          <a:xfrm>
            <a:off x="5152680" y="3044160"/>
            <a:ext cx="4426920" cy="1568160"/>
          </a:xfrm>
          <a:prstGeom prst="rect">
            <a:avLst/>
          </a:prstGeom>
        </p:spPr>
        <p:txBody>
          <a:bodyPr lIns="0" rIns="0" tIns="0" bIns="0"/>
          <a:p>
            <a:endParaRPr/>
          </a:p>
        </p:txBody>
      </p:sp>
      <p:sp>
        <p:nvSpPr>
          <p:cNvPr id="33" name="PlaceHolder 5"/>
          <p:cNvSpPr>
            <a:spLocks noGrp="1"/>
          </p:cNvSpPr>
          <p:nvPr>
            <p:ph type="body"/>
          </p:nvPr>
        </p:nvSpPr>
        <p:spPr>
          <a:xfrm>
            <a:off x="504000" y="3044160"/>
            <a:ext cx="4426920" cy="1568160"/>
          </a:xfrm>
          <a:prstGeom prst="rect">
            <a:avLst/>
          </a:prstGeom>
        </p:spPr>
        <p:txBody>
          <a:bodyPr lIns="0" rIns="0" tIns="0" bIns="0"/>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504000" y="225720"/>
            <a:ext cx="9071640" cy="947160"/>
          </a:xfrm>
          <a:prstGeom prst="rect">
            <a:avLst/>
          </a:prstGeom>
        </p:spPr>
        <p:txBody>
          <a:bodyPr lIns="0" rIns="0" tIns="0" bIns="0" anchor="ctr"/>
          <a:p>
            <a:pPr algn="ctr"/>
            <a:endParaRPr/>
          </a:p>
        </p:txBody>
      </p:sp>
      <p:sp>
        <p:nvSpPr>
          <p:cNvPr id="35" name="PlaceHolder 2"/>
          <p:cNvSpPr>
            <a:spLocks noGrp="1"/>
          </p:cNvSpPr>
          <p:nvPr>
            <p:ph type="body"/>
          </p:nvPr>
        </p:nvSpPr>
        <p:spPr>
          <a:xfrm>
            <a:off x="504000" y="1326600"/>
            <a:ext cx="9071640" cy="3288240"/>
          </a:xfrm>
          <a:prstGeom prst="rect">
            <a:avLst/>
          </a:prstGeom>
        </p:spPr>
        <p:txBody>
          <a:bodyPr lIns="0" rIns="0" tIns="0" bIns="0"/>
          <a:p>
            <a:endParaRPr/>
          </a:p>
        </p:txBody>
      </p:sp>
      <p:sp>
        <p:nvSpPr>
          <p:cNvPr id="36" name="PlaceHolder 3"/>
          <p:cNvSpPr>
            <a:spLocks noGrp="1"/>
          </p:cNvSpPr>
          <p:nvPr>
            <p:ph type="body"/>
          </p:nvPr>
        </p:nvSpPr>
        <p:spPr>
          <a:xfrm>
            <a:off x="504000" y="1326600"/>
            <a:ext cx="9071640" cy="3288240"/>
          </a:xfrm>
          <a:prstGeom prst="rect">
            <a:avLst/>
          </a:prstGeom>
        </p:spPr>
        <p:txBody>
          <a:bodyPr lIns="0" rIns="0" tIns="0" bIns="0"/>
          <a:p>
            <a:endParaRPr/>
          </a:p>
        </p:txBody>
      </p:sp>
      <p:pic>
        <p:nvPicPr>
          <p:cNvPr id="37" name="" descr=""/>
          <p:cNvPicPr/>
          <p:nvPr/>
        </p:nvPicPr>
        <p:blipFill>
          <a:blip r:embed="rId2"/>
          <a:stretch>
            <a:fillRect/>
          </a:stretch>
        </p:blipFill>
        <p:spPr>
          <a:xfrm>
            <a:off x="2978280" y="1326600"/>
            <a:ext cx="4122720" cy="3288240"/>
          </a:xfrm>
          <a:prstGeom prst="rect">
            <a:avLst/>
          </a:prstGeom>
          <a:ln>
            <a:noFill/>
          </a:ln>
        </p:spPr>
      </p:pic>
      <p:pic>
        <p:nvPicPr>
          <p:cNvPr id="38" name="" descr=""/>
          <p:cNvPicPr/>
          <p:nvPr/>
        </p:nvPicPr>
        <p:blipFill>
          <a:blip r:embed="rId3"/>
          <a:stretch>
            <a:fillRect/>
          </a:stretch>
        </p:blipFill>
        <p:spPr>
          <a:xfrm>
            <a:off x="2978280" y="1326600"/>
            <a:ext cx="4122720" cy="3288240"/>
          </a:xfrm>
          <a:prstGeom prst="rect">
            <a:avLst/>
          </a:prstGeom>
          <a:ln>
            <a:noFill/>
          </a:ln>
        </p:spPr>
      </p:pic>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504000" y="225720"/>
            <a:ext cx="9071640" cy="947160"/>
          </a:xfrm>
          <a:prstGeom prst="rect">
            <a:avLst/>
          </a:prstGeom>
        </p:spPr>
        <p:txBody>
          <a:bodyPr lIns="0" rIns="0" tIns="0" bIns="0" anchor="ctr"/>
          <a:p>
            <a:pPr algn="ctr"/>
            <a:endParaRPr/>
          </a:p>
        </p:txBody>
      </p:sp>
      <p:sp>
        <p:nvSpPr>
          <p:cNvPr id="6" name="PlaceHolder 2"/>
          <p:cNvSpPr>
            <a:spLocks noGrp="1"/>
          </p:cNvSpPr>
          <p:nvPr>
            <p:ph type="subTitle"/>
          </p:nvPr>
        </p:nvSpPr>
        <p:spPr>
          <a:xfrm>
            <a:off x="504000" y="1326600"/>
            <a:ext cx="9071640" cy="3288600"/>
          </a:xfrm>
          <a:prstGeom prst="rect">
            <a:avLst/>
          </a:prstGeom>
        </p:spPr>
        <p:txBody>
          <a:bodyPr lIns="0" rIns="0" tIns="0" bIns="0" anchor="ctr"/>
          <a:p>
            <a:pPr algn="ctr"/>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504000" y="225720"/>
            <a:ext cx="9071640" cy="947160"/>
          </a:xfrm>
          <a:prstGeom prst="rect">
            <a:avLst/>
          </a:prstGeom>
        </p:spPr>
        <p:txBody>
          <a:bodyPr lIns="0" rIns="0" tIns="0" bIns="0" anchor="ctr"/>
          <a:p>
            <a:pPr algn="ctr"/>
            <a:endParaRPr/>
          </a:p>
        </p:txBody>
      </p:sp>
      <p:sp>
        <p:nvSpPr>
          <p:cNvPr id="8" name="PlaceHolder 2"/>
          <p:cNvSpPr>
            <a:spLocks noGrp="1"/>
          </p:cNvSpPr>
          <p:nvPr>
            <p:ph type="body"/>
          </p:nvPr>
        </p:nvSpPr>
        <p:spPr>
          <a:xfrm>
            <a:off x="504000" y="1326600"/>
            <a:ext cx="9071640" cy="3288240"/>
          </a:xfrm>
          <a:prstGeom prst="rect">
            <a:avLst/>
          </a:prstGeom>
        </p:spPr>
        <p:txBody>
          <a:bodyPr lIns="0" rIns="0" tIns="0" bIns="0"/>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225720"/>
            <a:ext cx="9071640" cy="947160"/>
          </a:xfrm>
          <a:prstGeom prst="rect">
            <a:avLst/>
          </a:prstGeom>
        </p:spPr>
        <p:txBody>
          <a:bodyPr lIns="0" rIns="0" tIns="0" bIns="0" anchor="ctr"/>
          <a:p>
            <a:pPr algn="ctr"/>
            <a:endParaRPr/>
          </a:p>
        </p:txBody>
      </p:sp>
      <p:sp>
        <p:nvSpPr>
          <p:cNvPr id="10" name="PlaceHolder 2"/>
          <p:cNvSpPr>
            <a:spLocks noGrp="1"/>
          </p:cNvSpPr>
          <p:nvPr>
            <p:ph type="body"/>
          </p:nvPr>
        </p:nvSpPr>
        <p:spPr>
          <a:xfrm>
            <a:off x="504000" y="1326600"/>
            <a:ext cx="4426920" cy="3288240"/>
          </a:xfrm>
          <a:prstGeom prst="rect">
            <a:avLst/>
          </a:prstGeom>
        </p:spPr>
        <p:txBody>
          <a:bodyPr lIns="0" rIns="0" tIns="0" bIns="0"/>
          <a:p>
            <a:endParaRPr/>
          </a:p>
        </p:txBody>
      </p:sp>
      <p:sp>
        <p:nvSpPr>
          <p:cNvPr id="11" name="PlaceHolder 3"/>
          <p:cNvSpPr>
            <a:spLocks noGrp="1"/>
          </p:cNvSpPr>
          <p:nvPr>
            <p:ph type="body"/>
          </p:nvPr>
        </p:nvSpPr>
        <p:spPr>
          <a:xfrm>
            <a:off x="5152680" y="1326600"/>
            <a:ext cx="4426920" cy="3288240"/>
          </a:xfrm>
          <a:prstGeom prst="rect">
            <a:avLst/>
          </a:prstGeom>
        </p:spPr>
        <p:txBody>
          <a:bodyPr lIns="0" rIns="0" tIns="0" bIns="0"/>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504000" y="225720"/>
            <a:ext cx="9071640" cy="947160"/>
          </a:xfrm>
          <a:prstGeom prst="rect">
            <a:avLst/>
          </a:prstGeom>
        </p:spPr>
        <p:txBody>
          <a:bodyPr lIns="0" rIns="0" tIns="0" bIns="0" anchor="ctr"/>
          <a:p>
            <a:pPr algn="ctr"/>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504000" y="225720"/>
            <a:ext cx="9071640" cy="4390560"/>
          </a:xfrm>
          <a:prstGeom prst="rect">
            <a:avLst/>
          </a:prstGeom>
        </p:spPr>
        <p:txBody>
          <a:bodyPr lIns="0" rIns="0" tIns="0" bIns="0" anchor="ctr"/>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504000" y="225720"/>
            <a:ext cx="9071640" cy="947160"/>
          </a:xfrm>
          <a:prstGeom prst="rect">
            <a:avLst/>
          </a:prstGeom>
        </p:spPr>
        <p:txBody>
          <a:bodyPr lIns="0" rIns="0" tIns="0" bIns="0" anchor="ctr"/>
          <a:p>
            <a:pPr algn="ctr"/>
            <a:endParaRPr/>
          </a:p>
        </p:txBody>
      </p:sp>
      <p:sp>
        <p:nvSpPr>
          <p:cNvPr id="15" name="PlaceHolder 2"/>
          <p:cNvSpPr>
            <a:spLocks noGrp="1"/>
          </p:cNvSpPr>
          <p:nvPr>
            <p:ph type="body"/>
          </p:nvPr>
        </p:nvSpPr>
        <p:spPr>
          <a:xfrm>
            <a:off x="504000" y="1326600"/>
            <a:ext cx="4426920" cy="1568160"/>
          </a:xfrm>
          <a:prstGeom prst="rect">
            <a:avLst/>
          </a:prstGeom>
        </p:spPr>
        <p:txBody>
          <a:bodyPr lIns="0" rIns="0" tIns="0" bIns="0"/>
          <a:p>
            <a:endParaRPr/>
          </a:p>
        </p:txBody>
      </p:sp>
      <p:sp>
        <p:nvSpPr>
          <p:cNvPr id="16" name="PlaceHolder 3"/>
          <p:cNvSpPr>
            <a:spLocks noGrp="1"/>
          </p:cNvSpPr>
          <p:nvPr>
            <p:ph type="body"/>
          </p:nvPr>
        </p:nvSpPr>
        <p:spPr>
          <a:xfrm>
            <a:off x="504000" y="3044160"/>
            <a:ext cx="4426920" cy="1568160"/>
          </a:xfrm>
          <a:prstGeom prst="rect">
            <a:avLst/>
          </a:prstGeom>
        </p:spPr>
        <p:txBody>
          <a:bodyPr lIns="0" rIns="0" tIns="0" bIns="0"/>
          <a:p>
            <a:endParaRPr/>
          </a:p>
        </p:txBody>
      </p:sp>
      <p:sp>
        <p:nvSpPr>
          <p:cNvPr id="17" name="PlaceHolder 4"/>
          <p:cNvSpPr>
            <a:spLocks noGrp="1"/>
          </p:cNvSpPr>
          <p:nvPr>
            <p:ph type="body"/>
          </p:nvPr>
        </p:nvSpPr>
        <p:spPr>
          <a:xfrm>
            <a:off x="5152680" y="1326600"/>
            <a:ext cx="4426920" cy="3288240"/>
          </a:xfrm>
          <a:prstGeom prst="rect">
            <a:avLst/>
          </a:prstGeom>
        </p:spPr>
        <p:txBody>
          <a:bodyPr lIns="0" rIns="0" tIns="0" bIns="0"/>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504000" y="225720"/>
            <a:ext cx="9071640" cy="947160"/>
          </a:xfrm>
          <a:prstGeom prst="rect">
            <a:avLst/>
          </a:prstGeom>
        </p:spPr>
        <p:txBody>
          <a:bodyPr lIns="0" rIns="0" tIns="0" bIns="0" anchor="ctr"/>
          <a:p>
            <a:pPr algn="ctr"/>
            <a:endParaRPr/>
          </a:p>
        </p:txBody>
      </p:sp>
      <p:sp>
        <p:nvSpPr>
          <p:cNvPr id="19" name="PlaceHolder 2"/>
          <p:cNvSpPr>
            <a:spLocks noGrp="1"/>
          </p:cNvSpPr>
          <p:nvPr>
            <p:ph type="body"/>
          </p:nvPr>
        </p:nvSpPr>
        <p:spPr>
          <a:xfrm>
            <a:off x="504000" y="1326600"/>
            <a:ext cx="4426920" cy="3288240"/>
          </a:xfrm>
          <a:prstGeom prst="rect">
            <a:avLst/>
          </a:prstGeom>
        </p:spPr>
        <p:txBody>
          <a:bodyPr lIns="0" rIns="0" tIns="0" bIns="0"/>
          <a:p>
            <a:endParaRPr/>
          </a:p>
        </p:txBody>
      </p:sp>
      <p:sp>
        <p:nvSpPr>
          <p:cNvPr id="20" name="PlaceHolder 3"/>
          <p:cNvSpPr>
            <a:spLocks noGrp="1"/>
          </p:cNvSpPr>
          <p:nvPr>
            <p:ph type="body"/>
          </p:nvPr>
        </p:nvSpPr>
        <p:spPr>
          <a:xfrm>
            <a:off x="5152680" y="1326600"/>
            <a:ext cx="4426920" cy="1568160"/>
          </a:xfrm>
          <a:prstGeom prst="rect">
            <a:avLst/>
          </a:prstGeom>
        </p:spPr>
        <p:txBody>
          <a:bodyPr lIns="0" rIns="0" tIns="0" bIns="0"/>
          <a:p>
            <a:endParaRPr/>
          </a:p>
        </p:txBody>
      </p:sp>
      <p:sp>
        <p:nvSpPr>
          <p:cNvPr id="21" name="PlaceHolder 4"/>
          <p:cNvSpPr>
            <a:spLocks noGrp="1"/>
          </p:cNvSpPr>
          <p:nvPr>
            <p:ph type="body"/>
          </p:nvPr>
        </p:nvSpPr>
        <p:spPr>
          <a:xfrm>
            <a:off x="5152680" y="3044160"/>
            <a:ext cx="4426920" cy="1568160"/>
          </a:xfrm>
          <a:prstGeom prst="rect">
            <a:avLst/>
          </a:prstGeom>
        </p:spPr>
        <p:txBody>
          <a:bodyPr lIns="0" rIns="0" tIns="0" bIns="0"/>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504000" y="225720"/>
            <a:ext cx="9071640" cy="947160"/>
          </a:xfrm>
          <a:prstGeom prst="rect">
            <a:avLst/>
          </a:prstGeom>
        </p:spPr>
        <p:txBody>
          <a:bodyPr lIns="0" rIns="0" tIns="0" bIns="0" anchor="ctr"/>
          <a:p>
            <a:pPr algn="ctr"/>
            <a:endParaRPr/>
          </a:p>
        </p:txBody>
      </p:sp>
      <p:sp>
        <p:nvSpPr>
          <p:cNvPr id="23" name="PlaceHolder 2"/>
          <p:cNvSpPr>
            <a:spLocks noGrp="1"/>
          </p:cNvSpPr>
          <p:nvPr>
            <p:ph type="body"/>
          </p:nvPr>
        </p:nvSpPr>
        <p:spPr>
          <a:xfrm>
            <a:off x="504000" y="1326600"/>
            <a:ext cx="4426920" cy="1568160"/>
          </a:xfrm>
          <a:prstGeom prst="rect">
            <a:avLst/>
          </a:prstGeom>
        </p:spPr>
        <p:txBody>
          <a:bodyPr lIns="0" rIns="0" tIns="0" bIns="0"/>
          <a:p>
            <a:endParaRPr/>
          </a:p>
        </p:txBody>
      </p:sp>
      <p:sp>
        <p:nvSpPr>
          <p:cNvPr id="24" name="PlaceHolder 3"/>
          <p:cNvSpPr>
            <a:spLocks noGrp="1"/>
          </p:cNvSpPr>
          <p:nvPr>
            <p:ph type="body"/>
          </p:nvPr>
        </p:nvSpPr>
        <p:spPr>
          <a:xfrm>
            <a:off x="5152680" y="1326600"/>
            <a:ext cx="4426920" cy="1568160"/>
          </a:xfrm>
          <a:prstGeom prst="rect">
            <a:avLst/>
          </a:prstGeom>
        </p:spPr>
        <p:txBody>
          <a:bodyPr lIns="0" rIns="0" tIns="0" bIns="0"/>
          <a:p>
            <a:endParaRPr/>
          </a:p>
        </p:txBody>
      </p:sp>
      <p:sp>
        <p:nvSpPr>
          <p:cNvPr id="25" name="PlaceHolder 4"/>
          <p:cNvSpPr>
            <a:spLocks noGrp="1"/>
          </p:cNvSpPr>
          <p:nvPr>
            <p:ph type="body"/>
          </p:nvPr>
        </p:nvSpPr>
        <p:spPr>
          <a:xfrm>
            <a:off x="504000" y="3044160"/>
            <a:ext cx="9071640" cy="1568160"/>
          </a:xfrm>
          <a:prstGeom prst="rect">
            <a:avLst/>
          </a:prstGeom>
        </p:spPr>
        <p:txBody>
          <a:bodyPr lIns="0" rIns="0" tIns="0" bIns="0"/>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0" name="PlaceHolder 1"/>
          <p:cNvSpPr>
            <a:spLocks noGrp="1"/>
          </p:cNvSpPr>
          <p:nvPr>
            <p:ph type="title"/>
          </p:nvPr>
        </p:nvSpPr>
        <p:spPr>
          <a:xfrm>
            <a:off x="504000" y="225720"/>
            <a:ext cx="9071640" cy="946800"/>
          </a:xfrm>
          <a:prstGeom prst="rect">
            <a:avLst/>
          </a:prstGeom>
        </p:spPr>
        <p:txBody>
          <a:bodyPr lIns="0" rIns="0" tIns="0" bIns="0" anchor="ctr"/>
          <a:p>
            <a:pPr algn="ctr"/>
            <a:r>
              <a:rPr lang="en-US" sz="3300">
                <a:latin typeface="Arial"/>
              </a:rPr>
              <a:t>Click to edit the title text format</a:t>
            </a:r>
            <a:endParaRPr/>
          </a:p>
        </p:txBody>
      </p:sp>
      <p:sp>
        <p:nvSpPr>
          <p:cNvPr id="1" name="PlaceHolder 2"/>
          <p:cNvSpPr>
            <a:spLocks noGrp="1"/>
          </p:cNvSpPr>
          <p:nvPr>
            <p:ph type="body"/>
          </p:nvPr>
        </p:nvSpPr>
        <p:spPr>
          <a:xfrm>
            <a:off x="504000" y="1326600"/>
            <a:ext cx="9071640" cy="3288240"/>
          </a:xfrm>
          <a:prstGeom prst="rect">
            <a:avLst/>
          </a:prstGeom>
        </p:spPr>
        <p:txBody>
          <a:bodyPr lIns="0" rIns="0" tIns="0" bIns="0"/>
          <a:p>
            <a:pPr>
              <a:buSzPct val="45000"/>
              <a:buFont typeface="StarSymbol"/>
              <a:buChar char=""/>
            </a:pPr>
            <a:r>
              <a:rPr lang="en-US" sz="2400">
                <a:latin typeface="Arial"/>
              </a:rPr>
              <a:t>Click to edit the outline text format</a:t>
            </a:r>
            <a:endParaRPr/>
          </a:p>
          <a:p>
            <a:pPr lvl="1">
              <a:buSzPct val="75000"/>
              <a:buFont typeface="StarSymbol"/>
              <a:buChar char=""/>
            </a:pPr>
            <a:r>
              <a:rPr lang="en-US" sz="2100">
                <a:latin typeface="Arial"/>
              </a:rPr>
              <a:t>Second Outline Level</a:t>
            </a:r>
            <a:endParaRPr/>
          </a:p>
          <a:p>
            <a:pPr lvl="2">
              <a:buSzPct val="45000"/>
              <a:buFont typeface="StarSymbol"/>
              <a:buChar char=""/>
            </a:pPr>
            <a:r>
              <a:rPr lang="en-US">
                <a:latin typeface="Arial"/>
              </a:rPr>
              <a:t>Third Outline Level</a:t>
            </a:r>
            <a:endParaRPr/>
          </a:p>
          <a:p>
            <a:pPr lvl="3">
              <a:buSzPct val="75000"/>
              <a:buFont typeface="StarSymbol"/>
              <a:buChar char=""/>
            </a:pPr>
            <a:r>
              <a:rPr lang="en-US" sz="1500">
                <a:latin typeface="Arial"/>
              </a:rPr>
              <a:t>Fourth Outline Level</a:t>
            </a:r>
            <a:endParaRPr/>
          </a:p>
          <a:p>
            <a:pPr lvl="4">
              <a:buSzPct val="45000"/>
              <a:buFont typeface="StarSymbol"/>
              <a:buChar char=""/>
            </a:pPr>
            <a:r>
              <a:rPr lang="en-US" sz="1500">
                <a:latin typeface="Arial"/>
              </a:rPr>
              <a:t>Fifth Outline Level</a:t>
            </a:r>
            <a:endParaRPr/>
          </a:p>
          <a:p>
            <a:pPr lvl="5">
              <a:buSzPct val="45000"/>
              <a:buFont typeface="StarSymbol"/>
              <a:buChar char=""/>
            </a:pPr>
            <a:r>
              <a:rPr lang="en-US" sz="1500">
                <a:latin typeface="Arial"/>
              </a:rPr>
              <a:t>Sixth Outline Level</a:t>
            </a:r>
            <a:endParaRPr/>
          </a:p>
          <a:p>
            <a:pPr lvl="6">
              <a:buSzPct val="45000"/>
              <a:buFont typeface="StarSymbol"/>
              <a:buChar char=""/>
            </a:pPr>
            <a:r>
              <a:rPr lang="en-US" sz="1500">
                <a:latin typeface="Arial"/>
              </a:rPr>
              <a:t>Seventh Outline Level</a:t>
            </a:r>
            <a:endParaRPr/>
          </a:p>
        </p:txBody>
      </p:sp>
      <p:sp>
        <p:nvSpPr>
          <p:cNvPr id="2" name="PlaceHolder 3"/>
          <p:cNvSpPr>
            <a:spLocks noGrp="1"/>
          </p:cNvSpPr>
          <p:nvPr>
            <p:ph type="dt"/>
          </p:nvPr>
        </p:nvSpPr>
        <p:spPr>
          <a:xfrm>
            <a:off x="504000" y="5165280"/>
            <a:ext cx="2348280" cy="390960"/>
          </a:xfrm>
          <a:prstGeom prst="rect">
            <a:avLst/>
          </a:prstGeom>
        </p:spPr>
        <p:txBody>
          <a:bodyPr lIns="0" rIns="0" tIns="0" bIns="0"/>
          <a:p>
            <a:r>
              <a:rPr lang="en-US" sz="1400">
                <a:latin typeface="Times New Roman"/>
              </a:rPr>
              <a:t>&lt;date/time&gt;</a:t>
            </a:r>
            <a:endParaRPr/>
          </a:p>
        </p:txBody>
      </p:sp>
      <p:sp>
        <p:nvSpPr>
          <p:cNvPr id="3" name="PlaceHolder 4"/>
          <p:cNvSpPr>
            <a:spLocks noGrp="1"/>
          </p:cNvSpPr>
          <p:nvPr>
            <p:ph type="ftr"/>
          </p:nvPr>
        </p:nvSpPr>
        <p:spPr>
          <a:xfrm>
            <a:off x="3447360" y="5165280"/>
            <a:ext cx="3195000" cy="390960"/>
          </a:xfrm>
          <a:prstGeom prst="rect">
            <a:avLst/>
          </a:prstGeom>
        </p:spPr>
        <p:txBody>
          <a:bodyPr lIns="0" rIns="0" tIns="0" bIns="0"/>
          <a:p>
            <a:pPr algn="ctr"/>
            <a:r>
              <a:rPr lang="en-US" sz="1400">
                <a:latin typeface="Times New Roman"/>
              </a:rPr>
              <a:t>&lt;footer&gt;</a:t>
            </a:r>
            <a:endParaRPr/>
          </a:p>
        </p:txBody>
      </p:sp>
      <p:sp>
        <p:nvSpPr>
          <p:cNvPr id="4" name="PlaceHolder 5"/>
          <p:cNvSpPr>
            <a:spLocks noGrp="1"/>
          </p:cNvSpPr>
          <p:nvPr>
            <p:ph type="sldNum"/>
          </p:nvPr>
        </p:nvSpPr>
        <p:spPr>
          <a:xfrm>
            <a:off x="7227360" y="5165280"/>
            <a:ext cx="2348280" cy="390960"/>
          </a:xfrm>
          <a:prstGeom prst="rect">
            <a:avLst/>
          </a:prstGeom>
        </p:spPr>
        <p:txBody>
          <a:bodyPr lIns="0" rIns="0" tIns="0" bIns="0"/>
          <a:p>
            <a:pPr algn="r"/>
            <a:fld id="{151A03E0-4862-471C-AB93-CDAA1F99B231}" type="slidenum">
              <a:rPr lang="en-US" sz="1400">
                <a:latin typeface="Times New Roman"/>
              </a:rPr>
              <a:t>&lt;number&gt;</a:t>
            </a:fld>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image" Target="../media/image8.png"/><Relationship Id="rId2" Type="http://schemas.openxmlformats.org/officeDocument/2006/relationships/slideLayout" Target="../slideLayouts/slideLayout3.xml"/><Relationship Id="rId3" Type="http://schemas.openxmlformats.org/officeDocument/2006/relationships/notesSlide" Target="../notesSlides/notesSlide10.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7.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image" Target="../media/image4.png"/><Relationship Id="rId3" Type="http://schemas.openxmlformats.org/officeDocument/2006/relationships/slideLayout" Target="../slideLayouts/slideLayout3.xml"/><Relationship Id="rId4" Type="http://schemas.openxmlformats.org/officeDocument/2006/relationships/notesSlide" Target="../notesSlides/notesSlide7.xml"/>
</Relationships>
</file>

<file path=ppt/slides/_rels/slide8.xml.rels><?xml version="1.0" encoding="UTF-8"?>
<Relationships xmlns="http://schemas.openxmlformats.org/package/2006/relationships"><Relationship Id="rId1" Type="http://schemas.openxmlformats.org/officeDocument/2006/relationships/image" Target="../media/image5.png"/><Relationship Id="rId2" Type="http://schemas.openxmlformats.org/officeDocument/2006/relationships/image" Target="../media/image6.png"/><Relationship Id="rId3" Type="http://schemas.openxmlformats.org/officeDocument/2006/relationships/slideLayout" Target="../slideLayouts/slideLayout3.xml"/><Relationship Id="rId4" Type="http://schemas.openxmlformats.org/officeDocument/2006/relationships/notesSlide" Target="../notesSlides/notesSlide8.xml"/>
</Relationships>
</file>

<file path=ppt/slides/_rels/slide9.xml.rels><?xml version="1.0" encoding="UTF-8"?>
<Relationships xmlns="http://schemas.openxmlformats.org/package/2006/relationships"><Relationship Id="rId1" Type="http://schemas.openxmlformats.org/officeDocument/2006/relationships/image" Target="../media/image7.png"/><Relationship Id="rId2" Type="http://schemas.openxmlformats.org/officeDocument/2006/relationships/slideLayout" Target="../slideLayouts/slideLayout3.xml"/><Relationship Id="rId3" Type="http://schemas.openxmlformats.org/officeDocument/2006/relationships/notesSlide" Target="../notesSlides/notesSlide9.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4" name="TextShape 1"/>
          <p:cNvSpPr txBox="1"/>
          <p:nvPr/>
        </p:nvSpPr>
        <p:spPr>
          <a:xfrm>
            <a:off x="504000" y="919800"/>
            <a:ext cx="9071640" cy="1366200"/>
          </a:xfrm>
          <a:prstGeom prst="rect">
            <a:avLst/>
          </a:prstGeom>
        </p:spPr>
        <p:txBody>
          <a:bodyPr lIns="0" rIns="0" tIns="0" bIns="0" anchor="ctr"/>
          <a:p>
            <a:pPr algn="ctr">
              <a:lnSpc>
                <a:spcPct val="100000"/>
              </a:lnSpc>
            </a:pPr>
            <a:r>
              <a:rPr lang="en-US" sz="4800">
                <a:solidFill>
                  <a:srgbClr val="000000"/>
                </a:solidFill>
                <a:latin typeface="Arial"/>
                <a:ea typeface="Arial"/>
              </a:rPr>
              <a:t>Ten Years Teaching Graduate Students Online</a:t>
            </a:r>
            <a:endParaRPr/>
          </a:p>
        </p:txBody>
      </p:sp>
      <p:sp>
        <p:nvSpPr>
          <p:cNvPr id="45" name="TextShape 2"/>
          <p:cNvSpPr txBox="1"/>
          <p:nvPr/>
        </p:nvSpPr>
        <p:spPr>
          <a:xfrm>
            <a:off x="504000" y="2468880"/>
            <a:ext cx="9071640" cy="2145960"/>
          </a:xfrm>
          <a:prstGeom prst="rect">
            <a:avLst/>
          </a:prstGeom>
        </p:spPr>
        <p:txBody>
          <a:bodyPr lIns="0" rIns="0" tIns="0" bIns="0" anchor="ctr"/>
          <a:p>
            <a:pPr algn="ctr"/>
            <a:r>
              <a:rPr lang="en-US" sz="2800">
                <a:solidFill>
                  <a:srgbClr val="595959"/>
                </a:solidFill>
                <a:latin typeface="Arial"/>
                <a:ea typeface="Arial"/>
              </a:rPr>
              <a:t>Some Hard Lessons</a:t>
            </a:r>
            <a:endParaRPr/>
          </a:p>
          <a:p>
            <a:pPr algn="ctr">
              <a:lnSpc>
                <a:spcPct val="100000"/>
              </a:lnSpc>
            </a:pPr>
            <a:r>
              <a:rPr lang="en-US" sz="2400" u="sng">
                <a:solidFill>
                  <a:srgbClr val="0097a7"/>
                </a:solidFill>
                <a:latin typeface="Arial"/>
                <a:ea typeface="Arial"/>
              </a:rPr>
              <a:t>Tom Worthington</a:t>
            </a:r>
            <a:r>
              <a:rPr lang="en-US" sz="2400">
                <a:solidFill>
                  <a:srgbClr val="000000"/>
                </a:solidFill>
                <a:latin typeface="Arial"/>
                <a:ea typeface="Arial"/>
              </a:rPr>
              <a:t>, Honorary Lecturer,</a:t>
            </a:r>
            <a:endParaRPr/>
          </a:p>
          <a:p>
            <a:pPr algn="ctr">
              <a:lnSpc>
                <a:spcPct val="100000"/>
              </a:lnSpc>
            </a:pPr>
            <a:r>
              <a:rPr lang="en-US" sz="2400">
                <a:solidFill>
                  <a:srgbClr val="000000"/>
                </a:solidFill>
                <a:latin typeface="Arial"/>
                <a:ea typeface="Arial"/>
              </a:rPr>
              <a:t>ANU Research School of Computer Science</a:t>
            </a:r>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4" name="TextShape 1"/>
          <p:cNvSpPr txBox="1"/>
          <p:nvPr/>
        </p:nvSpPr>
        <p:spPr>
          <a:xfrm>
            <a:off x="504000" y="225720"/>
            <a:ext cx="9071640" cy="946800"/>
          </a:xfrm>
          <a:prstGeom prst="rect">
            <a:avLst/>
          </a:prstGeom>
        </p:spPr>
        <p:txBody>
          <a:bodyPr lIns="0" rIns="0" tIns="0" bIns="0" anchor="ctr"/>
          <a:p>
            <a:pPr algn="ctr">
              <a:lnSpc>
                <a:spcPct val="100000"/>
              </a:lnSpc>
            </a:pPr>
            <a:r>
              <a:rPr lang="en-US" sz="4400">
                <a:latin typeface="Arial"/>
              </a:rPr>
              <a:t>Peer assessed forums</a:t>
            </a:r>
            <a:endParaRPr/>
          </a:p>
        </p:txBody>
      </p:sp>
      <p:pic>
        <p:nvPicPr>
          <p:cNvPr id="65" name="" descr=""/>
          <p:cNvPicPr/>
          <p:nvPr/>
        </p:nvPicPr>
        <p:blipFill>
          <a:blip r:embed="rId1"/>
          <a:stretch>
            <a:fillRect/>
          </a:stretch>
        </p:blipFill>
        <p:spPr>
          <a:xfrm>
            <a:off x="19080" y="1463760"/>
            <a:ext cx="9142920" cy="2221560"/>
          </a:xfrm>
          <a:prstGeom prst="rect">
            <a:avLst/>
          </a:prstGeom>
          <a:ln>
            <a:noFill/>
          </a:ln>
        </p:spPr>
      </p:pic>
    </p:spTree>
  </p:cSld>
  <p:timing>
    <p:tnLst>
      <p:par>
        <p:cTn id="19" dur="indefinite" restart="never" nodeType="tmRoot">
          <p:childTnLst>
            <p:seq>
              <p:cTn id="20"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6" name="TextShape 1"/>
          <p:cNvSpPr txBox="1"/>
          <p:nvPr/>
        </p:nvSpPr>
        <p:spPr>
          <a:xfrm>
            <a:off x="504000" y="225720"/>
            <a:ext cx="9071640" cy="946800"/>
          </a:xfrm>
          <a:prstGeom prst="rect">
            <a:avLst/>
          </a:prstGeom>
        </p:spPr>
        <p:txBody>
          <a:bodyPr lIns="0" rIns="0" tIns="0" bIns="0" anchor="ctr"/>
          <a:p>
            <a:pPr algn="ctr">
              <a:lnSpc>
                <a:spcPct val="100000"/>
              </a:lnSpc>
            </a:pPr>
            <a:r>
              <a:rPr lang="en-US" sz="2800">
                <a:solidFill>
                  <a:srgbClr val="000000"/>
                </a:solidFill>
                <a:latin typeface="Arial"/>
                <a:ea typeface="Arial"/>
              </a:rPr>
              <a:t>References</a:t>
            </a:r>
            <a:endParaRPr/>
          </a:p>
        </p:txBody>
      </p:sp>
      <p:sp>
        <p:nvSpPr>
          <p:cNvPr id="67" name="TextShape 2"/>
          <p:cNvSpPr txBox="1"/>
          <p:nvPr/>
        </p:nvSpPr>
        <p:spPr>
          <a:xfrm>
            <a:off x="504000" y="1326600"/>
            <a:ext cx="9071640" cy="3288240"/>
          </a:xfrm>
          <a:prstGeom prst="rect">
            <a:avLst/>
          </a:prstGeom>
        </p:spPr>
        <p:txBody>
          <a:bodyPr lIns="0" rIns="0" tIns="0" bIns="0"/>
          <a:p>
            <a:pPr>
              <a:lnSpc>
                <a:spcPct val="100000"/>
              </a:lnSpc>
              <a:buFont typeface="Liberation Serif"/>
              <a:buAutoNum type="arabicPeriod"/>
            </a:pPr>
            <a:r>
              <a:rPr lang="en-US" sz="1400">
                <a:latin typeface="Arial"/>
              </a:rPr>
              <a:t>Seoul Accord Secretariat, (2011). Seoul Accord. URL: </a:t>
            </a:r>
            <a:r>
              <a:rPr lang="en-US" sz="1400" u="sng">
                <a:solidFill>
                  <a:srgbClr val="000000"/>
                </a:solidFill>
                <a:latin typeface="Arial"/>
              </a:rPr>
              <a:t>http://www.seoulaccord.org/</a:t>
            </a:r>
            <a:endParaRPr/>
          </a:p>
          <a:p>
            <a:pPr>
              <a:lnSpc>
                <a:spcPct val="100000"/>
              </a:lnSpc>
              <a:buFont typeface="Liberation Serif"/>
              <a:buAutoNum type="arabicPeriod"/>
            </a:pPr>
            <a:r>
              <a:rPr lang="en-US" sz="1400">
                <a:solidFill>
                  <a:srgbClr val="000000"/>
                </a:solidFill>
                <a:latin typeface="Arial"/>
              </a:rPr>
              <a:t>SFIA Foundation. (2009). Skills Framework for the Information Age. URL: </a:t>
            </a:r>
            <a:r>
              <a:rPr lang="en-US" sz="1400" u="sng">
                <a:solidFill>
                  <a:srgbClr val="000000"/>
                </a:solidFill>
                <a:latin typeface="Arial"/>
              </a:rPr>
              <a:t>http://www.sfia.org.uk/</a:t>
            </a:r>
            <a:endParaRPr/>
          </a:p>
          <a:p>
            <a:pPr>
              <a:lnSpc>
                <a:spcPct val="100000"/>
              </a:lnSpc>
              <a:buFont typeface="Liberation Serif"/>
              <a:buAutoNum type="arabicPeriod"/>
            </a:pPr>
            <a:r>
              <a:rPr lang="en-US" sz="1400">
                <a:solidFill>
                  <a:srgbClr val="000000"/>
                </a:solidFill>
                <a:latin typeface="Arial"/>
              </a:rPr>
              <a:t>Stewart, B (?). Green ICT Strategies, COMP 635, Athabasca University, Canada. URL: </a:t>
            </a:r>
            <a:r>
              <a:rPr lang="en-US" sz="1400" u="sng">
                <a:solidFill>
                  <a:srgbClr val="000000"/>
                </a:solidFill>
                <a:latin typeface="Arial"/>
              </a:rPr>
              <a:t>http://www.athabascau.ca/syllabi/comp/comp635.php</a:t>
            </a:r>
            <a:endParaRPr/>
          </a:p>
          <a:p>
            <a:pPr>
              <a:lnSpc>
                <a:spcPct val="100000"/>
              </a:lnSpc>
              <a:buFont typeface="Liberation Serif"/>
              <a:buAutoNum type="arabicPeriod"/>
            </a:pPr>
            <a:r>
              <a:rPr lang="en-US" sz="1400">
                <a:solidFill>
                  <a:srgbClr val="000000"/>
                </a:solidFill>
                <a:latin typeface="Arial"/>
              </a:rPr>
              <a:t>Worthington, T. (2012, July). A Green computing professional education course online: Designing and delivering a course in ICT sustainability using Internet and eBooks. In Computer Science &amp; Education (ICCSE), 2012 7th International Conference on (pp. 263-266). IEEE. URL: </a:t>
            </a:r>
            <a:r>
              <a:rPr lang="en-US" sz="1400" u="sng">
                <a:solidFill>
                  <a:srgbClr val="000000"/>
                </a:solidFill>
                <a:latin typeface="Arial"/>
              </a:rPr>
              <a:t>https://doi.org/10.1109/ICCSE.2012.6295070</a:t>
            </a:r>
            <a:endParaRPr/>
          </a:p>
          <a:p>
            <a:pPr>
              <a:lnSpc>
                <a:spcPct val="100000"/>
              </a:lnSpc>
              <a:buFont typeface="Liberation Serif"/>
              <a:buAutoNum type="arabicPeriod"/>
            </a:pPr>
            <a:r>
              <a:rPr lang="en-US" sz="1400">
                <a:solidFill>
                  <a:srgbClr val="000000"/>
                </a:solidFill>
                <a:latin typeface="Arial"/>
              </a:rPr>
              <a:t>Worthington, T. (2017a). Digital Teaching In Higher Education: Designing E-learning for International Students of Technology, Innovation and the Environment. URL: </a:t>
            </a:r>
            <a:r>
              <a:rPr lang="en-US" sz="1400" u="sng">
                <a:solidFill>
                  <a:srgbClr val="000000"/>
                </a:solidFill>
                <a:latin typeface="Arial"/>
              </a:rPr>
              <a:t>http://www.tomw.net.au/digital_teaching/introduction.shtml#user_goals</a:t>
            </a:r>
            <a:endParaRPr/>
          </a:p>
          <a:p>
            <a:pPr>
              <a:lnSpc>
                <a:spcPct val="100000"/>
              </a:lnSpc>
              <a:buFont typeface="Liberation Serif"/>
              <a:buAutoNum type="arabicPeriod"/>
            </a:pPr>
            <a:r>
              <a:rPr lang="en-US" sz="1400">
                <a:solidFill>
                  <a:srgbClr val="000000"/>
                </a:solidFill>
                <a:latin typeface="Arial"/>
              </a:rPr>
              <a:t>Worthington, T. (2017b). ICT Sustainability: Assessment and Strategies for a Low Carbon Future. URL: </a:t>
            </a:r>
            <a:r>
              <a:rPr lang="en-US" sz="1400" u="sng">
                <a:solidFill>
                  <a:srgbClr val="000000"/>
                </a:solidFill>
                <a:latin typeface="Arial"/>
              </a:rPr>
              <a:t>http://www.tomw.net.au/ict_sustainability/introduction.shtml</a:t>
            </a:r>
            <a:endParaRPr/>
          </a:p>
        </p:txBody>
      </p:sp>
    </p:spTree>
  </p:cSld>
  <p:timing>
    <p:tnLst>
      <p:par>
        <p:cTn id="21" dur="indefinite" restart="never" nodeType="tmRoot">
          <p:childTnLst>
            <p:seq>
              <p:cTn id="22"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6" name="TextShape 1"/>
          <p:cNvSpPr txBox="1"/>
          <p:nvPr/>
        </p:nvSpPr>
        <p:spPr>
          <a:xfrm>
            <a:off x="504000" y="225720"/>
            <a:ext cx="9071640" cy="946800"/>
          </a:xfrm>
          <a:prstGeom prst="rect">
            <a:avLst/>
          </a:prstGeom>
        </p:spPr>
        <p:txBody>
          <a:bodyPr lIns="0" rIns="0" tIns="0" bIns="0" anchor="ctr"/>
          <a:p>
            <a:pPr algn="ctr">
              <a:lnSpc>
                <a:spcPct val="100000"/>
              </a:lnSpc>
            </a:pPr>
            <a:r>
              <a:rPr lang="en-US" sz="2800">
                <a:solidFill>
                  <a:srgbClr val="000000"/>
                </a:solidFill>
                <a:latin typeface="Arial"/>
                <a:ea typeface="Arial"/>
              </a:rPr>
              <a:t>The Course</a:t>
            </a:r>
            <a:endParaRPr/>
          </a:p>
        </p:txBody>
      </p:sp>
      <p:sp>
        <p:nvSpPr>
          <p:cNvPr id="47" name="TextShape 2"/>
          <p:cNvSpPr txBox="1"/>
          <p:nvPr/>
        </p:nvSpPr>
        <p:spPr>
          <a:xfrm>
            <a:off x="504000" y="1326600"/>
            <a:ext cx="9071640" cy="3288240"/>
          </a:xfrm>
          <a:prstGeom prst="rect">
            <a:avLst/>
          </a:prstGeom>
        </p:spPr>
        <p:txBody>
          <a:bodyPr lIns="0" rIns="0" tIns="0" bIns="0"/>
          <a:p>
            <a:pPr>
              <a:lnSpc>
                <a:spcPct val="100000"/>
              </a:lnSpc>
            </a:pPr>
            <a:r>
              <a:rPr lang="en-US" sz="2400">
                <a:solidFill>
                  <a:srgbClr val="595959"/>
                </a:solidFill>
                <a:latin typeface="Arial"/>
                <a:ea typeface="Arial"/>
              </a:rPr>
              <a:t>“</a:t>
            </a:r>
            <a:r>
              <a:rPr lang="en-US" sz="2400">
                <a:solidFill>
                  <a:srgbClr val="595959"/>
                </a:solidFill>
                <a:latin typeface="Arial"/>
                <a:ea typeface="Arial"/>
              </a:rPr>
              <a:t>Green Computing” for postgraduate computing students.</a:t>
            </a:r>
            <a:endParaRPr/>
          </a:p>
          <a:p>
            <a:pPr>
              <a:lnSpc>
                <a:spcPct val="100000"/>
              </a:lnSpc>
            </a:pPr>
            <a:r>
              <a:rPr lang="en-US" sz="2400">
                <a:solidFill>
                  <a:srgbClr val="595959"/>
                </a:solidFill>
                <a:latin typeface="Arial"/>
                <a:ea typeface="Arial"/>
              </a:rPr>
              <a:t> </a:t>
            </a:r>
            <a:r>
              <a:rPr lang="en-US" sz="2400">
                <a:solidFill>
                  <a:srgbClr val="595959"/>
                </a:solidFill>
                <a:latin typeface="Arial"/>
                <a:ea typeface="Arial"/>
              </a:rPr>
              <a:t>12 weeks using Moodle.</a:t>
            </a:r>
            <a:endParaRPr/>
          </a:p>
          <a:p>
            <a:pPr>
              <a:lnSpc>
                <a:spcPct val="100000"/>
              </a:lnSpc>
            </a:pPr>
            <a:r>
              <a:rPr lang="en-US" sz="2400">
                <a:solidFill>
                  <a:srgbClr val="595959"/>
                </a:solidFill>
                <a:latin typeface="Arial"/>
                <a:ea typeface="Arial"/>
              </a:rPr>
              <a:t>First offered by ACS &amp; ANU in 2009.</a:t>
            </a:r>
            <a:endParaRPr/>
          </a:p>
          <a:p>
            <a:pPr>
              <a:lnSpc>
                <a:spcPct val="100000"/>
              </a:lnSpc>
            </a:pPr>
            <a:r>
              <a:rPr lang="en-US" sz="2400">
                <a:solidFill>
                  <a:srgbClr val="595959"/>
                </a:solidFill>
                <a:latin typeface="Arial"/>
                <a:ea typeface="Arial"/>
              </a:rPr>
              <a:t>Now by ANU &amp; Athabasca U.</a:t>
            </a:r>
            <a:endParaRPr/>
          </a:p>
          <a:p>
            <a:pPr>
              <a:lnSpc>
                <a:spcPct val="100000"/>
              </a:lnSpc>
            </a:pPr>
            <a:r>
              <a:rPr lang="en-US" sz="2400">
                <a:solidFill>
                  <a:srgbClr val="595959"/>
                </a:solidFill>
                <a:latin typeface="Arial"/>
                <a:ea typeface="Arial"/>
              </a:rPr>
              <a:t>Creative Commons licensed.</a:t>
            </a:r>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8" name="TextShape 1"/>
          <p:cNvSpPr txBox="1"/>
          <p:nvPr/>
        </p:nvSpPr>
        <p:spPr>
          <a:xfrm>
            <a:off x="504000" y="225720"/>
            <a:ext cx="9071640" cy="946800"/>
          </a:xfrm>
          <a:prstGeom prst="rect">
            <a:avLst/>
          </a:prstGeom>
        </p:spPr>
        <p:txBody>
          <a:bodyPr lIns="0" rIns="0" tIns="0" bIns="0" anchor="ctr"/>
          <a:p>
            <a:pPr algn="ctr">
              <a:lnSpc>
                <a:spcPct val="100000"/>
              </a:lnSpc>
            </a:pPr>
            <a:r>
              <a:rPr lang="en-US" sz="2800">
                <a:solidFill>
                  <a:srgbClr val="000000"/>
                </a:solidFill>
                <a:latin typeface="Arial"/>
                <a:ea typeface="Arial"/>
              </a:rPr>
              <a:t>Addressing Global Requirements</a:t>
            </a:r>
            <a:endParaRPr/>
          </a:p>
        </p:txBody>
      </p:sp>
      <p:sp>
        <p:nvSpPr>
          <p:cNvPr id="49" name="TextShape 2"/>
          <p:cNvSpPr txBox="1"/>
          <p:nvPr/>
        </p:nvSpPr>
        <p:spPr>
          <a:xfrm>
            <a:off x="504000" y="1326600"/>
            <a:ext cx="9071640" cy="3288240"/>
          </a:xfrm>
          <a:prstGeom prst="rect">
            <a:avLst/>
          </a:prstGeom>
        </p:spPr>
        <p:txBody>
          <a:bodyPr lIns="0" rIns="0" tIns="0" bIns="0"/>
          <a:p>
            <a:pPr>
              <a:lnSpc>
                <a:spcPct val="100000"/>
              </a:lnSpc>
            </a:pPr>
            <a:r>
              <a:rPr lang="en-US" sz="2400">
                <a:solidFill>
                  <a:srgbClr val="595959"/>
                </a:solidFill>
                <a:latin typeface="Arial"/>
                <a:ea typeface="Arial"/>
              </a:rPr>
              <a:t>Sustainability:</a:t>
            </a:r>
            <a:endParaRPr/>
          </a:p>
          <a:p>
            <a:pPr>
              <a:lnSpc>
                <a:spcPct val="100000"/>
              </a:lnSpc>
            </a:pPr>
            <a:endParaRPr/>
          </a:p>
          <a:p>
            <a:pPr>
              <a:lnSpc>
                <a:spcPct val="100000"/>
              </a:lnSpc>
            </a:pPr>
            <a:r>
              <a:rPr lang="en-US" sz="2400">
                <a:solidFill>
                  <a:srgbClr val="595959"/>
                </a:solidFill>
                <a:latin typeface="Arial"/>
                <a:ea typeface="Arial"/>
              </a:rPr>
              <a:t>“</a:t>
            </a:r>
            <a:r>
              <a:rPr lang="en-US" sz="2400">
                <a:solidFill>
                  <a:srgbClr val="595959"/>
                </a:solidFill>
                <a:latin typeface="Arial"/>
                <a:ea typeface="Arial"/>
              </a:rPr>
              <a:t>Provides expert advice and guidance on planning, designing and implementing sustainability solutions. Evaluates and selects sustainability methods, tools and practices to be used in line with agreed policies and standards. Identifies and recommends improvements to the organisation's approach to sustainability.”</a:t>
            </a:r>
            <a:endParaRPr/>
          </a:p>
          <a:p>
            <a:pPr>
              <a:lnSpc>
                <a:spcPct val="100000"/>
              </a:lnSpc>
            </a:pPr>
            <a:endParaRPr/>
          </a:p>
          <a:p>
            <a:pPr algn="r">
              <a:lnSpc>
                <a:spcPct val="100000"/>
              </a:lnSpc>
            </a:pPr>
            <a:r>
              <a:rPr lang="en-US" sz="1400">
                <a:solidFill>
                  <a:srgbClr val="595959"/>
                </a:solidFill>
                <a:latin typeface="Arial"/>
                <a:ea typeface="Arial"/>
              </a:rPr>
              <a:t>Skill “</a:t>
            </a:r>
            <a:r>
              <a:rPr lang="en-US" sz="1400" u="sng">
                <a:solidFill>
                  <a:srgbClr val="0097a7"/>
                </a:solidFill>
                <a:latin typeface="Arial"/>
                <a:ea typeface="Arial"/>
              </a:rPr>
              <a:t>SUST</a:t>
            </a:r>
            <a:r>
              <a:rPr lang="en-US" sz="1400">
                <a:solidFill>
                  <a:srgbClr val="595959"/>
                </a:solidFill>
                <a:latin typeface="Arial"/>
                <a:ea typeface="Arial"/>
              </a:rPr>
              <a:t>” Level 5, from “Skills Framework for the Information Age” (SFIA), Version 7, 2018.</a:t>
            </a:r>
            <a:endParaRPr/>
          </a:p>
          <a:p>
            <a:pPr>
              <a:lnSpc>
                <a:spcPct val="100000"/>
              </a:lnSpc>
            </a:pPr>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0" name="TextShape 1"/>
          <p:cNvSpPr txBox="1"/>
          <p:nvPr/>
        </p:nvSpPr>
        <p:spPr>
          <a:xfrm>
            <a:off x="504000" y="225720"/>
            <a:ext cx="9071640" cy="946800"/>
          </a:xfrm>
          <a:prstGeom prst="rect">
            <a:avLst/>
          </a:prstGeom>
        </p:spPr>
        <p:txBody>
          <a:bodyPr lIns="0" rIns="0" tIns="0" bIns="0" anchor="ctr"/>
          <a:p>
            <a:pPr algn="ctr">
              <a:lnSpc>
                <a:spcPct val="100000"/>
              </a:lnSpc>
            </a:pPr>
            <a:r>
              <a:rPr lang="en-US" sz="2800">
                <a:solidFill>
                  <a:srgbClr val="000000"/>
                </a:solidFill>
                <a:latin typeface="Arial"/>
                <a:ea typeface="Arial"/>
              </a:rPr>
              <a:t>Evolving Teaching and Assessment Techniques</a:t>
            </a:r>
            <a:endParaRPr/>
          </a:p>
        </p:txBody>
      </p:sp>
      <p:sp>
        <p:nvSpPr>
          <p:cNvPr id="51" name="TextShape 2"/>
          <p:cNvSpPr txBox="1"/>
          <p:nvPr/>
        </p:nvSpPr>
        <p:spPr>
          <a:xfrm>
            <a:off x="504000" y="1326600"/>
            <a:ext cx="9071640" cy="3288240"/>
          </a:xfrm>
          <a:prstGeom prst="rect">
            <a:avLst/>
          </a:prstGeom>
        </p:spPr>
        <p:txBody>
          <a:bodyPr lIns="0" rIns="0" tIns="0" bIns="0"/>
          <a:p>
            <a:pPr>
              <a:lnSpc>
                <a:spcPct val="100000"/>
              </a:lnSpc>
            </a:pPr>
            <a:r>
              <a:rPr b="1" lang="en-US" sz="2400">
                <a:solidFill>
                  <a:srgbClr val="595959"/>
                </a:solidFill>
                <a:latin typeface="Arial"/>
                <a:ea typeface="Arial"/>
              </a:rPr>
              <a:t>Moodle eBook</a:t>
            </a:r>
            <a:r>
              <a:rPr lang="en-US" sz="2400">
                <a:solidFill>
                  <a:srgbClr val="595959"/>
                </a:solidFill>
                <a:latin typeface="Arial"/>
                <a:ea typeface="Arial"/>
              </a:rPr>
              <a:t>, readings and optional videos: </a:t>
            </a:r>
            <a:r>
              <a:rPr i="1" lang="en-US" sz="2400">
                <a:solidFill>
                  <a:srgbClr val="595959"/>
                </a:solidFill>
                <a:latin typeface="Arial"/>
                <a:ea typeface="Arial"/>
              </a:rPr>
              <a:t>No recorded lectures</a:t>
            </a:r>
            <a:r>
              <a:rPr lang="en-US" sz="2400">
                <a:solidFill>
                  <a:srgbClr val="595959"/>
                </a:solidFill>
                <a:latin typeface="Arial"/>
                <a:ea typeface="Arial"/>
              </a:rPr>
              <a:t>.</a:t>
            </a:r>
            <a:endParaRPr/>
          </a:p>
          <a:p>
            <a:pPr>
              <a:lnSpc>
                <a:spcPct val="100000"/>
              </a:lnSpc>
            </a:pPr>
            <a:endParaRPr/>
          </a:p>
          <a:p>
            <a:pPr>
              <a:lnSpc>
                <a:spcPct val="100000"/>
              </a:lnSpc>
            </a:pPr>
            <a:r>
              <a:rPr b="1" lang="en-US" sz="2400">
                <a:solidFill>
                  <a:srgbClr val="595959"/>
                </a:solidFill>
                <a:latin typeface="Arial"/>
                <a:ea typeface="Arial"/>
              </a:rPr>
              <a:t>Weekly discussion questions</a:t>
            </a:r>
            <a:r>
              <a:rPr lang="en-US" sz="2400">
                <a:solidFill>
                  <a:srgbClr val="595959"/>
                </a:solidFill>
                <a:latin typeface="Arial"/>
                <a:ea typeface="Arial"/>
              </a:rPr>
              <a:t>: peer assessed in Moodle forum module.</a:t>
            </a:r>
            <a:endParaRPr/>
          </a:p>
          <a:p>
            <a:pPr>
              <a:lnSpc>
                <a:spcPct val="100000"/>
              </a:lnSpc>
            </a:pPr>
            <a:endParaRPr/>
          </a:p>
          <a:p>
            <a:pPr>
              <a:lnSpc>
                <a:spcPct val="100000"/>
              </a:lnSpc>
            </a:pPr>
            <a:r>
              <a:rPr b="1" lang="en-US" sz="2400">
                <a:solidFill>
                  <a:srgbClr val="595959"/>
                </a:solidFill>
                <a:latin typeface="Arial"/>
                <a:ea typeface="Arial"/>
              </a:rPr>
              <a:t>Automated weekly quizzes</a:t>
            </a:r>
            <a:r>
              <a:rPr lang="en-US" sz="2400">
                <a:solidFill>
                  <a:srgbClr val="595959"/>
                </a:solidFill>
                <a:latin typeface="Arial"/>
                <a:ea typeface="Arial"/>
              </a:rPr>
              <a:t> from Athabasca U. adopted for ANU.</a:t>
            </a:r>
            <a:endParaRPr/>
          </a:p>
          <a:p>
            <a:pPr>
              <a:lnSpc>
                <a:spcPct val="100000"/>
              </a:lnSpc>
            </a:pPr>
            <a:endParaRPr/>
          </a:p>
          <a:p>
            <a:pPr>
              <a:lnSpc>
                <a:spcPct val="100000"/>
              </a:lnSpc>
            </a:pPr>
            <a:r>
              <a:rPr b="1" lang="en-US" sz="2400">
                <a:solidFill>
                  <a:srgbClr val="595959"/>
                </a:solidFill>
                <a:latin typeface="Arial"/>
                <a:ea typeface="Arial"/>
              </a:rPr>
              <a:t>Now: 20% for weekly forum</a:t>
            </a:r>
            <a:r>
              <a:rPr lang="en-US" sz="2400">
                <a:solidFill>
                  <a:srgbClr val="595959"/>
                </a:solidFill>
                <a:latin typeface="Arial"/>
                <a:ea typeface="Arial"/>
              </a:rPr>
              <a:t>, 10% quizzes, 70% assignments (10% </a:t>
            </a:r>
            <a:r>
              <a:rPr i="1" lang="en-US" sz="2400">
                <a:solidFill>
                  <a:srgbClr val="595959"/>
                </a:solidFill>
                <a:latin typeface="Arial"/>
                <a:ea typeface="Arial"/>
              </a:rPr>
              <a:t>plan</a:t>
            </a:r>
            <a:r>
              <a:rPr lang="en-US" sz="2400">
                <a:solidFill>
                  <a:srgbClr val="595959"/>
                </a:solidFill>
                <a:latin typeface="Arial"/>
                <a:ea typeface="Arial"/>
              </a:rPr>
              <a:t>, 60% </a:t>
            </a:r>
            <a:r>
              <a:rPr i="1" lang="en-US" sz="2400">
                <a:solidFill>
                  <a:srgbClr val="595959"/>
                </a:solidFill>
                <a:latin typeface="Arial"/>
                <a:ea typeface="Arial"/>
              </a:rPr>
              <a:t>do</a:t>
            </a:r>
            <a:r>
              <a:rPr lang="en-US" sz="2400">
                <a:solidFill>
                  <a:srgbClr val="595959"/>
                </a:solidFill>
                <a:latin typeface="Arial"/>
                <a:ea typeface="Arial"/>
              </a:rPr>
              <a:t>).</a:t>
            </a:r>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2" name="TextShape 1"/>
          <p:cNvSpPr txBox="1"/>
          <p:nvPr/>
        </p:nvSpPr>
        <p:spPr>
          <a:xfrm>
            <a:off x="504000" y="225720"/>
            <a:ext cx="9071640" cy="946800"/>
          </a:xfrm>
          <a:prstGeom prst="rect">
            <a:avLst/>
          </a:prstGeom>
        </p:spPr>
        <p:txBody>
          <a:bodyPr lIns="0" rIns="0" tIns="0" bIns="0" anchor="ctr"/>
          <a:p>
            <a:pPr algn="ctr">
              <a:lnSpc>
                <a:spcPct val="100000"/>
              </a:lnSpc>
            </a:pPr>
            <a:r>
              <a:rPr lang="en-US" sz="2800">
                <a:solidFill>
                  <a:srgbClr val="000000"/>
                </a:solidFill>
                <a:latin typeface="Arial"/>
                <a:ea typeface="Arial"/>
              </a:rPr>
              <a:t>Some of the hard lessons</a:t>
            </a:r>
            <a:endParaRPr/>
          </a:p>
        </p:txBody>
      </p:sp>
      <p:sp>
        <p:nvSpPr>
          <p:cNvPr id="53" name="TextShape 2"/>
          <p:cNvSpPr txBox="1"/>
          <p:nvPr/>
        </p:nvSpPr>
        <p:spPr>
          <a:xfrm>
            <a:off x="504000" y="1326600"/>
            <a:ext cx="9071640" cy="3288240"/>
          </a:xfrm>
          <a:prstGeom prst="rect">
            <a:avLst/>
          </a:prstGeom>
        </p:spPr>
        <p:txBody>
          <a:bodyPr lIns="0" rIns="0" tIns="0" bIns="0"/>
          <a:p>
            <a:pPr>
              <a:lnSpc>
                <a:spcPct val="100000"/>
              </a:lnSpc>
              <a:buFont typeface="Liberation Serif"/>
              <a:buAutoNum type="arabicPeriod"/>
            </a:pPr>
            <a:r>
              <a:rPr lang="en-US" sz="2400">
                <a:solidFill>
                  <a:srgbClr val="595959"/>
                </a:solidFill>
                <a:latin typeface="Arial"/>
                <a:ea typeface="Arial"/>
              </a:rPr>
              <a:t>Online Teaching is a Skill to Learn</a:t>
            </a:r>
            <a:endParaRPr/>
          </a:p>
          <a:p>
            <a:pPr>
              <a:lnSpc>
                <a:spcPct val="100000"/>
              </a:lnSpc>
              <a:buFont typeface="Liberation Serif"/>
              <a:buAutoNum type="arabicPeriod"/>
            </a:pPr>
            <a:r>
              <a:rPr lang="en-US" sz="2400">
                <a:solidFill>
                  <a:srgbClr val="595959"/>
                </a:solidFill>
                <a:latin typeface="Arial"/>
                <a:ea typeface="Arial"/>
              </a:rPr>
              <a:t>Videos Are Not Necessary for Online Courses</a:t>
            </a:r>
            <a:endParaRPr/>
          </a:p>
          <a:p>
            <a:pPr>
              <a:lnSpc>
                <a:spcPct val="100000"/>
              </a:lnSpc>
              <a:buFont typeface="Liberation Serif"/>
              <a:buAutoNum type="arabicPeriod"/>
            </a:pPr>
            <a:r>
              <a:rPr lang="en-US" sz="2400">
                <a:solidFill>
                  <a:srgbClr val="595959"/>
                </a:solidFill>
                <a:latin typeface="Arial"/>
                <a:ea typeface="Arial"/>
              </a:rPr>
              <a:t>Peer Assessment Works</a:t>
            </a:r>
            <a:endParaRPr/>
          </a:p>
          <a:p>
            <a:pPr>
              <a:lnSpc>
                <a:spcPct val="100000"/>
              </a:lnSpc>
              <a:buFont typeface="Liberation Serif"/>
              <a:buAutoNum type="arabicPeriod"/>
            </a:pPr>
            <a:r>
              <a:rPr lang="en-US" sz="2400">
                <a:solidFill>
                  <a:srgbClr val="595959"/>
                </a:solidFill>
                <a:latin typeface="Arial"/>
                <a:ea typeface="Arial"/>
              </a:rPr>
              <a:t>Marks Are Needed to Keep Online Students Working</a:t>
            </a:r>
            <a:endParaRPr/>
          </a:p>
          <a:p>
            <a:pPr>
              <a:lnSpc>
                <a:spcPct val="100000"/>
              </a:lnSpc>
              <a:buFont typeface="Liberation Serif"/>
              <a:buAutoNum type="arabicPeriod"/>
            </a:pPr>
            <a:r>
              <a:rPr lang="en-US" sz="2400">
                <a:solidFill>
                  <a:srgbClr val="595959"/>
                </a:solidFill>
                <a:latin typeface="Arial"/>
                <a:ea typeface="Arial"/>
              </a:rPr>
              <a:t>A little feedback goes a long way</a:t>
            </a:r>
            <a:endParaRPr/>
          </a:p>
          <a:p>
            <a:pPr>
              <a:lnSpc>
                <a:spcPct val="100000"/>
              </a:lnSpc>
              <a:buFont typeface="Liberation Serif"/>
              <a:buAutoNum type="arabicPeriod"/>
            </a:pPr>
            <a:r>
              <a:rPr lang="en-US" sz="2400">
                <a:solidFill>
                  <a:srgbClr val="595959"/>
                </a:solidFill>
                <a:latin typeface="Arial"/>
                <a:ea typeface="Arial"/>
              </a:rPr>
              <a:t>Provide Accessible Notes to Student's Phones</a:t>
            </a:r>
            <a:endParaRPr/>
          </a:p>
        </p:txBody>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4" name="TextShape 1"/>
          <p:cNvSpPr txBox="1"/>
          <p:nvPr/>
        </p:nvSpPr>
        <p:spPr>
          <a:xfrm>
            <a:off x="504000" y="225720"/>
            <a:ext cx="9071640" cy="946800"/>
          </a:xfrm>
          <a:prstGeom prst="rect">
            <a:avLst/>
          </a:prstGeom>
        </p:spPr>
        <p:txBody>
          <a:bodyPr lIns="0" rIns="0" tIns="0" bIns="0" anchor="ctr"/>
          <a:p>
            <a:pPr algn="ctr">
              <a:lnSpc>
                <a:spcPct val="100000"/>
              </a:lnSpc>
            </a:pPr>
            <a:r>
              <a:rPr lang="en-US" sz="2800">
                <a:solidFill>
                  <a:srgbClr val="000000"/>
                </a:solidFill>
                <a:latin typeface="Arial"/>
                <a:ea typeface="Arial"/>
              </a:rPr>
              <a:t>Demonstration</a:t>
            </a:r>
            <a:endParaRPr/>
          </a:p>
        </p:txBody>
      </p:sp>
      <p:sp>
        <p:nvSpPr>
          <p:cNvPr id="55" name="TextShape 2"/>
          <p:cNvSpPr txBox="1"/>
          <p:nvPr/>
        </p:nvSpPr>
        <p:spPr>
          <a:xfrm>
            <a:off x="504000" y="1326600"/>
            <a:ext cx="9071640" cy="3288240"/>
          </a:xfrm>
          <a:prstGeom prst="rect">
            <a:avLst/>
          </a:prstGeom>
        </p:spPr>
        <p:txBody>
          <a:bodyPr lIns="0" rIns="0" tIns="0" bIns="0"/>
          <a:p>
            <a:pPr>
              <a:lnSpc>
                <a:spcPct val="100000"/>
              </a:lnSpc>
            </a:pPr>
            <a:r>
              <a:rPr lang="en-US" sz="2400">
                <a:solidFill>
                  <a:srgbClr val="595959"/>
                </a:solidFill>
                <a:latin typeface="Arial"/>
                <a:ea typeface="Arial"/>
              </a:rPr>
              <a:t>Global </a:t>
            </a:r>
            <a:r>
              <a:rPr i="1" lang="en-US" sz="2400">
                <a:solidFill>
                  <a:srgbClr val="595959"/>
                </a:solidFill>
                <a:latin typeface="Arial"/>
                <a:ea typeface="Arial"/>
              </a:rPr>
              <a:t>skills definitions</a:t>
            </a:r>
            <a:r>
              <a:rPr lang="en-US" sz="2400">
                <a:solidFill>
                  <a:srgbClr val="595959"/>
                </a:solidFill>
                <a:latin typeface="Arial"/>
                <a:ea typeface="Arial"/>
              </a:rPr>
              <a:t> translated to </a:t>
            </a:r>
            <a:r>
              <a:rPr i="1" lang="en-US" sz="2400">
                <a:solidFill>
                  <a:srgbClr val="595959"/>
                </a:solidFill>
                <a:latin typeface="Arial"/>
                <a:ea typeface="Arial"/>
              </a:rPr>
              <a:t>Learning Outcomes</a:t>
            </a:r>
            <a:r>
              <a:rPr lang="en-US" sz="2400">
                <a:solidFill>
                  <a:srgbClr val="595959"/>
                </a:solidFill>
                <a:latin typeface="Arial"/>
                <a:ea typeface="Arial"/>
              </a:rPr>
              <a:t> and </a:t>
            </a:r>
            <a:r>
              <a:rPr i="1" lang="en-US" sz="2400">
                <a:solidFill>
                  <a:srgbClr val="595959"/>
                </a:solidFill>
                <a:latin typeface="Arial"/>
                <a:ea typeface="Arial"/>
              </a:rPr>
              <a:t>Assessment Tasks</a:t>
            </a:r>
            <a:r>
              <a:rPr lang="en-US" sz="2400">
                <a:solidFill>
                  <a:srgbClr val="595959"/>
                </a:solidFill>
                <a:latin typeface="Arial"/>
                <a:ea typeface="Arial"/>
              </a:rPr>
              <a:t>.</a:t>
            </a:r>
            <a:endParaRPr/>
          </a:p>
          <a:p>
            <a:pPr>
              <a:lnSpc>
                <a:spcPct val="100000"/>
              </a:lnSpc>
            </a:pPr>
            <a:r>
              <a:rPr lang="en-US" sz="2400">
                <a:solidFill>
                  <a:srgbClr val="595959"/>
                </a:solidFill>
                <a:latin typeface="Arial"/>
                <a:ea typeface="Arial"/>
              </a:rPr>
              <a:t>Text based course eBook also published book.</a:t>
            </a:r>
            <a:endParaRPr/>
          </a:p>
          <a:p>
            <a:pPr>
              <a:lnSpc>
                <a:spcPct val="100000"/>
              </a:lnSpc>
            </a:pPr>
            <a:r>
              <a:rPr i="1" lang="en-US" sz="2400">
                <a:solidFill>
                  <a:srgbClr val="595959"/>
                </a:solidFill>
                <a:latin typeface="Arial"/>
                <a:ea typeface="Arial"/>
              </a:rPr>
              <a:t>Responsive</a:t>
            </a:r>
            <a:r>
              <a:rPr lang="en-US" sz="2400">
                <a:solidFill>
                  <a:srgbClr val="595959"/>
                </a:solidFill>
                <a:latin typeface="Arial"/>
                <a:ea typeface="Arial"/>
              </a:rPr>
              <a:t> design and </a:t>
            </a:r>
            <a:r>
              <a:rPr i="1" lang="en-US" sz="2400">
                <a:solidFill>
                  <a:srgbClr val="595959"/>
                </a:solidFill>
                <a:latin typeface="Arial"/>
                <a:ea typeface="Arial"/>
              </a:rPr>
              <a:t>reflowing</a:t>
            </a:r>
            <a:r>
              <a:rPr lang="en-US" sz="2400">
                <a:solidFill>
                  <a:srgbClr val="595959"/>
                </a:solidFill>
                <a:latin typeface="Arial"/>
                <a:ea typeface="Arial"/>
              </a:rPr>
              <a:t> content for Mobile devices. </a:t>
            </a:r>
            <a:r>
              <a:rPr lang="en-US" sz="2400">
                <a:solidFill>
                  <a:srgbClr val="595959"/>
                </a:solidFill>
                <a:latin typeface="Arial"/>
                <a:ea typeface="Arial"/>
              </a:rPr>
              <a:t>	</a:t>
            </a:r>
            <a:r>
              <a:rPr lang="en-US" sz="2400">
                <a:solidFill>
                  <a:srgbClr val="595959"/>
                </a:solidFill>
                <a:latin typeface="Arial"/>
                <a:ea typeface="Arial"/>
              </a:rPr>
              <a:t> </a:t>
            </a:r>
            <a:r>
              <a:rPr lang="en-US" sz="2400">
                <a:solidFill>
                  <a:srgbClr val="595959"/>
                </a:solidFill>
                <a:latin typeface="Arial"/>
                <a:ea typeface="Arial"/>
              </a:rPr>
              <a:t>	</a:t>
            </a:r>
            <a:r>
              <a:rPr lang="en-US" sz="2400">
                <a:solidFill>
                  <a:srgbClr val="595959"/>
                </a:solidFill>
                <a:latin typeface="Arial"/>
                <a:ea typeface="Arial"/>
              </a:rPr>
              <a:t> </a:t>
            </a:r>
            <a:r>
              <a:rPr lang="en-US" sz="2400">
                <a:solidFill>
                  <a:srgbClr val="595959"/>
                </a:solidFill>
                <a:latin typeface="Arial"/>
                <a:ea typeface="Arial"/>
              </a:rPr>
              <a:t>	</a:t>
            </a:r>
            <a:endParaRPr/>
          </a:p>
          <a:p>
            <a:pPr>
              <a:lnSpc>
                <a:spcPct val="100000"/>
              </a:lnSpc>
            </a:pPr>
            <a:r>
              <a:rPr lang="en-US" sz="2400">
                <a:solidFill>
                  <a:srgbClr val="595959"/>
                </a:solidFill>
                <a:latin typeface="Arial"/>
                <a:ea typeface="Arial"/>
              </a:rPr>
              <a:t>Automated quizzes.</a:t>
            </a:r>
            <a:endParaRPr/>
          </a:p>
          <a:p>
            <a:pPr>
              <a:lnSpc>
                <a:spcPct val="100000"/>
              </a:lnSpc>
            </a:pPr>
            <a:r>
              <a:rPr lang="en-US" sz="2400">
                <a:solidFill>
                  <a:srgbClr val="595959"/>
                </a:solidFill>
                <a:latin typeface="Arial"/>
                <a:ea typeface="Arial"/>
              </a:rPr>
              <a:t>Peer assessed forums.</a:t>
            </a:r>
            <a:endParaRPr/>
          </a:p>
        </p:txBody>
      </p:sp>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6" name="TextShape 1"/>
          <p:cNvSpPr txBox="1"/>
          <p:nvPr/>
        </p:nvSpPr>
        <p:spPr>
          <a:xfrm>
            <a:off x="504000" y="225720"/>
            <a:ext cx="9071640" cy="946800"/>
          </a:xfrm>
          <a:prstGeom prst="rect">
            <a:avLst/>
          </a:prstGeom>
        </p:spPr>
        <p:txBody>
          <a:bodyPr lIns="0" rIns="0" tIns="0" bIns="0" anchor="ctr"/>
          <a:p>
            <a:pPr algn="ctr"/>
            <a:r>
              <a:rPr b="1" lang="en-US" sz="3600">
                <a:latin typeface="Arial"/>
              </a:rPr>
              <a:t>Course eBook and Published Book</a:t>
            </a:r>
            <a:endParaRPr/>
          </a:p>
        </p:txBody>
      </p:sp>
      <p:pic>
        <p:nvPicPr>
          <p:cNvPr id="57" name="" descr=""/>
          <p:cNvPicPr/>
          <p:nvPr/>
        </p:nvPicPr>
        <p:blipFill>
          <a:blip r:embed="rId1"/>
          <a:stretch>
            <a:fillRect/>
          </a:stretch>
        </p:blipFill>
        <p:spPr>
          <a:xfrm>
            <a:off x="396000" y="1283760"/>
            <a:ext cx="3992040" cy="3012480"/>
          </a:xfrm>
          <a:prstGeom prst="rect">
            <a:avLst/>
          </a:prstGeom>
          <a:ln>
            <a:noFill/>
          </a:ln>
        </p:spPr>
      </p:pic>
      <p:pic>
        <p:nvPicPr>
          <p:cNvPr id="58" name="" descr=""/>
          <p:cNvPicPr/>
          <p:nvPr/>
        </p:nvPicPr>
        <p:blipFill>
          <a:blip r:embed="rId2"/>
          <a:stretch>
            <a:fillRect/>
          </a:stretch>
        </p:blipFill>
        <p:spPr>
          <a:xfrm>
            <a:off x="4754880" y="1280160"/>
            <a:ext cx="3473640" cy="2925000"/>
          </a:xfrm>
          <a:prstGeom prst="rect">
            <a:avLst/>
          </a:prstGeom>
          <a:ln>
            <a:noFill/>
          </a:ln>
        </p:spPr>
      </p:pic>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9" name="TextShape 1"/>
          <p:cNvSpPr txBox="1"/>
          <p:nvPr/>
        </p:nvSpPr>
        <p:spPr>
          <a:xfrm>
            <a:off x="504000" y="225720"/>
            <a:ext cx="9071640" cy="946800"/>
          </a:xfrm>
          <a:prstGeom prst="rect">
            <a:avLst/>
          </a:prstGeom>
        </p:spPr>
        <p:txBody>
          <a:bodyPr lIns="0" rIns="0" tIns="0" bIns="0" anchor="ctr"/>
          <a:p>
            <a:pPr algn="ctr"/>
            <a:r>
              <a:rPr b="1" lang="en-US" sz="3600">
                <a:latin typeface="Arial"/>
              </a:rPr>
              <a:t>Responsive &amp; reflowing for mLearning</a:t>
            </a:r>
            <a:endParaRPr/>
          </a:p>
        </p:txBody>
      </p:sp>
      <p:pic>
        <p:nvPicPr>
          <p:cNvPr id="60" name="" descr=""/>
          <p:cNvPicPr/>
          <p:nvPr/>
        </p:nvPicPr>
        <p:blipFill>
          <a:blip r:embed="rId1"/>
          <a:stretch>
            <a:fillRect/>
          </a:stretch>
        </p:blipFill>
        <p:spPr>
          <a:xfrm>
            <a:off x="366120" y="1280160"/>
            <a:ext cx="5028120" cy="3142080"/>
          </a:xfrm>
          <a:prstGeom prst="rect">
            <a:avLst/>
          </a:prstGeom>
          <a:ln>
            <a:noFill/>
          </a:ln>
        </p:spPr>
      </p:pic>
      <p:pic>
        <p:nvPicPr>
          <p:cNvPr id="61" name="" descr=""/>
          <p:cNvPicPr/>
          <p:nvPr/>
        </p:nvPicPr>
        <p:blipFill>
          <a:blip r:embed="rId2"/>
          <a:stretch>
            <a:fillRect/>
          </a:stretch>
        </p:blipFill>
        <p:spPr>
          <a:xfrm>
            <a:off x="6663600" y="1255320"/>
            <a:ext cx="1842840" cy="3132720"/>
          </a:xfrm>
          <a:prstGeom prst="rect">
            <a:avLst/>
          </a:prstGeom>
          <a:ln>
            <a:noFill/>
          </a:ln>
        </p:spPr>
      </p:pic>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2" name="TextShape 1"/>
          <p:cNvSpPr txBox="1"/>
          <p:nvPr/>
        </p:nvSpPr>
        <p:spPr>
          <a:xfrm>
            <a:off x="504000" y="225720"/>
            <a:ext cx="9071640" cy="946800"/>
          </a:xfrm>
          <a:prstGeom prst="rect">
            <a:avLst/>
          </a:prstGeom>
        </p:spPr>
        <p:txBody>
          <a:bodyPr lIns="0" rIns="0" tIns="0" bIns="0" anchor="ctr"/>
          <a:p>
            <a:pPr algn="ctr">
              <a:lnSpc>
                <a:spcPct val="100000"/>
              </a:lnSpc>
            </a:pPr>
            <a:r>
              <a:rPr lang="en-US" sz="4400">
                <a:latin typeface="Arial"/>
              </a:rPr>
              <a:t>Automated quizzes</a:t>
            </a:r>
            <a:endParaRPr/>
          </a:p>
        </p:txBody>
      </p:sp>
      <p:pic>
        <p:nvPicPr>
          <p:cNvPr id="63" name="" descr=""/>
          <p:cNvPicPr/>
          <p:nvPr/>
        </p:nvPicPr>
        <p:blipFill>
          <a:blip r:embed="rId1"/>
          <a:stretch>
            <a:fillRect/>
          </a:stretch>
        </p:blipFill>
        <p:spPr>
          <a:xfrm>
            <a:off x="1828440" y="1279800"/>
            <a:ext cx="5292000" cy="2995920"/>
          </a:xfrm>
          <a:prstGeom prst="rect">
            <a:avLst/>
          </a:prstGeom>
          <a:ln>
            <a:noFill/>
          </a:ln>
        </p:spPr>
      </p:pic>
    </p:spTree>
  </p:cSld>
  <p:timing>
    <p:tnLst>
      <p:par>
        <p:cTn id="17" dur="indefinite" restart="never" nodeType="tmRoot">
          <p:childTnLst>
            <p:seq>
              <p:cTn id="1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